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0" r:id="rId1"/>
  </p:sldMasterIdLst>
  <p:notesMasterIdLst>
    <p:notesMasterId r:id="rId8"/>
  </p:notesMasterIdLst>
  <p:sldIdLst>
    <p:sldId id="256" r:id="rId2"/>
    <p:sldId id="261" r:id="rId3"/>
    <p:sldId id="263" r:id="rId4"/>
    <p:sldId id="272" r:id="rId5"/>
    <p:sldId id="265" r:id="rId6"/>
    <p:sldId id="270" r:id="rId7"/>
  </p:sldIdLst>
  <p:sldSz cx="12188825" cy="6858000"/>
  <p:notesSz cx="6858000" cy="9144000"/>
  <p:embeddedFontLst>
    <p:embeddedFont>
      <p:font typeface="Aptos Narrow" panose="020B0004020202020204" pitchFamily="34" charset="0"/>
      <p:regular r:id="rId9"/>
    </p:embeddedFont>
  </p:embeddedFontLst>
  <p:custDataLst>
    <p:tags r:id="rId1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  <a:srgbClr val="ED8B00"/>
    <a:srgbClr val="0B5395"/>
    <a:srgbClr val="262626"/>
    <a:srgbClr val="78BE20"/>
    <a:srgbClr val="D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89401" autoAdjust="0"/>
  </p:normalViewPr>
  <p:slideViewPr>
    <p:cSldViewPr>
      <p:cViewPr varScale="1">
        <p:scale>
          <a:sx n="71" d="100"/>
          <a:sy n="71" d="100"/>
        </p:scale>
        <p:origin x="632" y="3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FCA20-0F96-4E5B-A4C3-5EF788D0C49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89E04-F3B4-47C8-8139-C45F370F3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013" y="2819400"/>
            <a:ext cx="1005840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Library PowerPoint Template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012" y="4495800"/>
            <a:ext cx="8686800" cy="1295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If you use a sub-head, make it short and catchy.</a:t>
            </a:r>
            <a:br>
              <a:rPr lang="en-US" dirty="0"/>
            </a:br>
            <a:r>
              <a:rPr lang="en-US" dirty="0"/>
              <a:t>Or the presenter’s name can go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5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7212" y="5486400"/>
            <a:ext cx="7313612" cy="838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Brief caption below image.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3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art &amp;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9980612" cy="1143000"/>
          </a:xfrm>
        </p:spPr>
        <p:txBody>
          <a:bodyPr/>
          <a:lstStyle/>
          <a:p>
            <a:r>
              <a:rPr lang="en-US" dirty="0"/>
              <a:t>Use a Chart to Convey Data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ps &amp; Tr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99806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More Tips and Tricks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8012" y="1524001"/>
            <a:ext cx="5384800" cy="4343400"/>
          </a:xfrm>
        </p:spPr>
        <p:txBody>
          <a:bodyPr/>
          <a:lstStyle>
            <a:lvl1pPr>
              <a:defRPr sz="2800"/>
            </a:lvl1pPr>
            <a:lvl2pPr marL="457200" indent="0">
              <a:buFontTx/>
              <a:buNone/>
              <a:defRPr sz="2400">
                <a:solidFill>
                  <a:srgbClr val="ED8B00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Refer to the campus color palette for more accent colors:</a:t>
            </a:r>
          </a:p>
          <a:p>
            <a:pPr lvl="1"/>
            <a:r>
              <a:rPr lang="en-US" dirty="0"/>
              <a:t>	marketingtoolbox.ucdavis.edu/</a:t>
            </a:r>
            <a:br>
              <a:rPr lang="en-US" dirty="0"/>
            </a:br>
            <a:r>
              <a:rPr lang="en-US" dirty="0"/>
              <a:t>	visual-identity/color.html </a:t>
            </a:r>
          </a:p>
          <a:p>
            <a:pPr lvl="0"/>
            <a:r>
              <a:rPr lang="en-US" dirty="0"/>
              <a:t>Use “multiple” line spacing of 1.1 lines or increase line spacing before bullets to improve readability</a:t>
            </a:r>
          </a:p>
          <a:p>
            <a:pPr lvl="1"/>
            <a:r>
              <a:rPr lang="en-US" dirty="0"/>
              <a:t>	In toolbar &gt; Home &gt; Paragraph</a:t>
            </a:r>
            <a:br>
              <a:rPr lang="en-US" dirty="0"/>
            </a:b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6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60413" y="2819400"/>
            <a:ext cx="8534399" cy="220980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 </a:t>
            </a:r>
            <a:br>
              <a:rPr lang="en-US" dirty="0"/>
            </a:br>
            <a:r>
              <a:rPr lang="en-US" dirty="0"/>
              <a:t>Contact the Library Communications Program.</a:t>
            </a:r>
          </a:p>
        </p:txBody>
      </p:sp>
    </p:spTree>
    <p:extLst>
      <p:ext uri="{BB962C8B-B14F-4D97-AF65-F5344CB8AC3E}">
        <p14:creationId xmlns:p14="http://schemas.microsoft.com/office/powerpoint/2010/main" val="4091493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Gol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Gol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36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Gol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81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Bottom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133012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133012" cy="4267200"/>
          </a:xfrm>
          <a:ln>
            <a:noFill/>
          </a:ln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This template deck includes several types of slides:</a:t>
            </a:r>
          </a:p>
          <a:p>
            <a:pPr lvl="1"/>
            <a:r>
              <a:rPr lang="en-US" dirty="0"/>
              <a:t>Section header </a:t>
            </a:r>
          </a:p>
          <a:p>
            <a:pPr lvl="1"/>
            <a:r>
              <a:rPr lang="en-US" dirty="0"/>
              <a:t>Bullet points </a:t>
            </a:r>
          </a:p>
          <a:p>
            <a:pPr lvl="1"/>
            <a:r>
              <a:rPr lang="en-US" dirty="0"/>
              <a:t>Single, high-impact image, quote or statistic </a:t>
            </a:r>
          </a:p>
          <a:p>
            <a:pPr lvl="1"/>
            <a:r>
              <a:rPr lang="en-US" dirty="0"/>
              <a:t>Image + text</a:t>
            </a:r>
          </a:p>
          <a:p>
            <a:pPr lvl="0"/>
            <a:r>
              <a:rPr lang="en-US" dirty="0"/>
              <a:t>Edit any pages needed for your presentation.</a:t>
            </a:r>
          </a:p>
          <a:p>
            <a:pPr lvl="0"/>
            <a:r>
              <a:rPr lang="en-US" dirty="0"/>
              <a:t>Delete any you don’t need.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3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2412" y="3048000"/>
            <a:ext cx="6248400" cy="1362075"/>
          </a:xfrm>
        </p:spPr>
        <p:txBody>
          <a:bodyPr anchor="ctr" anchorCtr="0">
            <a:normAutofit/>
          </a:bodyPr>
          <a:lstStyle>
            <a:lvl1pPr algn="l"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2412" y="4419600"/>
            <a:ext cx="62484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Consider title slides to introduce key topics in your 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0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2412" y="3048000"/>
            <a:ext cx="6248400" cy="1362075"/>
          </a:xfrm>
        </p:spPr>
        <p:txBody>
          <a:bodyPr anchor="ctr" anchorCtr="0">
            <a:normAutofit/>
          </a:bodyPr>
          <a:lstStyle>
            <a:lvl1pPr algn="l"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+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2412" y="4419600"/>
            <a:ext cx="62484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Can an image help set the tone? This might introduce “student success.”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9980611" cy="1143000"/>
          </a:xfrm>
        </p:spPr>
        <p:txBody>
          <a:bodyPr/>
          <a:lstStyle/>
          <a:p>
            <a:r>
              <a:rPr lang="en-US" dirty="0"/>
              <a:t>Text Plus Supporting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408613" cy="40045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Brief points go here</a:t>
            </a:r>
          </a:p>
          <a:p>
            <a:pPr lvl="0"/>
            <a:r>
              <a:rPr lang="en-US" dirty="0"/>
              <a:t>Choose a relevant image</a:t>
            </a:r>
          </a:p>
          <a:p>
            <a:pPr lvl="0"/>
            <a:r>
              <a:rPr lang="en-US" dirty="0"/>
              <a:t>Bleed images to the edge for a modern, impactful look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9980611" cy="1143000"/>
          </a:xfrm>
        </p:spPr>
        <p:txBody>
          <a:bodyPr/>
          <a:lstStyle/>
          <a:p>
            <a:r>
              <a:rPr lang="en-US" dirty="0"/>
              <a:t>Text Plus Supporting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408613" cy="4038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This version has a blue bar rather than gold.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6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5988" y="2185416"/>
            <a:ext cx="10360025" cy="1470025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“A single quote or statistic</a:t>
            </a:r>
            <a:br>
              <a:rPr lang="en-US" dirty="0"/>
            </a:br>
            <a:r>
              <a:rPr lang="en-US" dirty="0"/>
              <a:t>has a lot of impact.”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012" y="5867400"/>
            <a:ext cx="8531225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— Quote attribution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5988" y="2185416"/>
            <a:ext cx="10360025" cy="1470025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“A single quote or statistic</a:t>
            </a:r>
            <a:br>
              <a:rPr lang="en-US" dirty="0"/>
            </a:br>
            <a:r>
              <a:rPr lang="en-US" dirty="0"/>
              <a:t>has a lot of impact.”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012" y="5867400"/>
            <a:ext cx="8531225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— Quote attribution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7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F847-6752-4B3E-9C8D-3E7752F0BA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ED57-1A52-4FA3-91F9-13B3BC0A7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22" r:id="rId4"/>
    <p:sldLayoutId id="2147483714" r:id="rId5"/>
    <p:sldLayoutId id="2147483723" r:id="rId6"/>
    <p:sldLayoutId id="2147483724" r:id="rId7"/>
    <p:sldLayoutId id="2147483725" r:id="rId8"/>
    <p:sldLayoutId id="2147483726" r:id="rId9"/>
    <p:sldLayoutId id="2147483719" r:id="rId10"/>
    <p:sldLayoutId id="2147483716" r:id="rId11"/>
    <p:sldLayoutId id="2147483715" r:id="rId12"/>
    <p:sldLayoutId id="2147483717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85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85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8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8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8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8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onisbeautiful.net/visualizations/the-rise-of-generative-ai-large-language-models-llms-like-chatgpt/?mc_cid=55f8b079e7&amp;mc_eid=feb53a25a2" TargetMode="External"/><Relationship Id="rId7" Type="http://schemas.openxmlformats.org/officeDocument/2006/relationships/hyperlink" Target="https://www.anthropic.com/news/claude-3-famil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s://arxiv.org/abs/2303.08774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bba.english.ucsb.edu/ballad/35985/image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arwin-online.org.uk/content/frameset?itemID=CUL-DAR10.1.%281-78%29&amp;viewtype=image&amp;pageseq=111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_large_blank_world_map_with_oceans_marked_in_blue.PNG" TargetMode="External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hyperlink" Target="https://creativecommons.org/licenses/by-sa/2.5/deed.en" TargetMode="External"/><Relationship Id="rId4" Type="http://schemas.openxmlformats.org/officeDocument/2006/relationships/hyperlink" Target="https://en.wikipedia.org/wiki/en:Creative_Common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12" y="2667000"/>
            <a:ext cx="109728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A Vision for an AI-Savvy Library 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Vessela Ensberg</a:t>
            </a:r>
          </a:p>
          <a:p>
            <a:r>
              <a:rPr lang="en-US" dirty="0"/>
              <a:t>Associate Director for Product &amp;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4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152400"/>
            <a:ext cx="9980611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we know about AI Models?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72CEE2-B7D9-1170-4F5B-EC9FE4F65506}"/>
              </a:ext>
            </a:extLst>
          </p:cNvPr>
          <p:cNvGrpSpPr/>
          <p:nvPr/>
        </p:nvGrpSpPr>
        <p:grpSpPr>
          <a:xfrm>
            <a:off x="75325" y="0"/>
            <a:ext cx="12038174" cy="6858000"/>
            <a:chOff x="75325" y="0"/>
            <a:chExt cx="12038174" cy="6858000"/>
          </a:xfrm>
        </p:grpSpPr>
        <p:pic>
          <p:nvPicPr>
            <p:cNvPr id="9" name="Picture 8" descr="A chart of different colored circles&#10;&#10;Description automatically generated with medium confidence">
              <a:extLst>
                <a:ext uri="{FF2B5EF4-FFF2-40B4-BE49-F238E27FC236}">
                  <a16:creationId xmlns:a16="http://schemas.microsoft.com/office/drawing/2014/main" id="{42A33849-7FD2-3B4E-EDE9-69A08A94B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5" y="0"/>
              <a:ext cx="12038174" cy="68580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4BC0606-79CD-A187-8BEF-8A1C1848EEAA}"/>
                </a:ext>
              </a:extLst>
            </p:cNvPr>
            <p:cNvSpPr txBox="1"/>
            <p:nvPr/>
          </p:nvSpPr>
          <p:spPr>
            <a:xfrm>
              <a:off x="2436812" y="6559665"/>
              <a:ext cx="5288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>
                  <a:hlinkClick r:id="rId3"/>
                </a:rPr>
                <a:t> </a:t>
              </a:r>
              <a:r>
                <a:rPr lang="en-US" sz="1200" b="0" dirty="0">
                  <a:effectLst/>
                  <a:hlinkClick r:id="rId3"/>
                </a:rPr>
                <a:t>David McCandless, Tom Evans, Paul Barton </a:t>
              </a:r>
              <a:r>
                <a:rPr lang="en-US" sz="1200" b="1" dirty="0">
                  <a:effectLst/>
                  <a:hlinkClick r:id="rId3"/>
                </a:rPr>
                <a:t>Information is Beautiful // </a:t>
              </a:r>
              <a:r>
                <a:rPr lang="en-US" sz="1200" dirty="0">
                  <a:effectLst/>
                  <a:hlinkClick r:id="rId3"/>
                </a:rPr>
                <a:t> Nov 2024</a:t>
              </a:r>
              <a:endParaRPr lang="en-US" sz="1200" dirty="0">
                <a:effectLst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167919-970D-E3B8-E45C-443319B49D8D}"/>
                </a:ext>
              </a:extLst>
            </p:cNvPr>
            <p:cNvSpPr txBox="1"/>
            <p:nvPr/>
          </p:nvSpPr>
          <p:spPr>
            <a:xfrm>
              <a:off x="6399212" y="268197"/>
              <a:ext cx="411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Measuring Massive Multitask Language Understanding</a:t>
              </a:r>
              <a:r>
                <a:rPr lang="en-US" sz="2400" dirty="0"/>
                <a:t> (</a:t>
              </a:r>
              <a:r>
                <a:rPr lang="en-US" sz="2400" b="1" dirty="0"/>
                <a:t>MMLU</a:t>
              </a:r>
              <a:r>
                <a:rPr lang="en-US" sz="2400" dirty="0"/>
                <a:t>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6BA7F3-5C54-8E7C-AE2A-40AAB6ADF77B}"/>
              </a:ext>
            </a:extLst>
          </p:cNvPr>
          <p:cNvGrpSpPr/>
          <p:nvPr/>
        </p:nvGrpSpPr>
        <p:grpSpPr>
          <a:xfrm>
            <a:off x="52400" y="0"/>
            <a:ext cx="6858000" cy="6893566"/>
            <a:chOff x="52400" y="0"/>
            <a:chExt cx="6858000" cy="6893566"/>
          </a:xfrm>
        </p:grpSpPr>
        <p:pic>
          <p:nvPicPr>
            <p:cNvPr id="13" name="Picture 12" descr="A graph of a performance&#10;&#10;Description automatically generated with medium confidence">
              <a:extLst>
                <a:ext uri="{FF2B5EF4-FFF2-40B4-BE49-F238E27FC236}">
                  <a16:creationId xmlns:a16="http://schemas.microsoft.com/office/drawing/2014/main" id="{41062EFC-4EA7-F659-F5FB-C97FF694C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90"/>
            <a:stretch/>
          </p:blipFill>
          <p:spPr>
            <a:xfrm>
              <a:off x="52400" y="0"/>
              <a:ext cx="6858000" cy="689356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B3DB29-EECD-9FD1-DFC2-637FC7538BA0}"/>
                </a:ext>
              </a:extLst>
            </p:cNvPr>
            <p:cNvSpPr txBox="1"/>
            <p:nvPr/>
          </p:nvSpPr>
          <p:spPr>
            <a:xfrm>
              <a:off x="85929" y="5334000"/>
              <a:ext cx="3528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hlinkClick r:id="rId5"/>
                </a:rPr>
                <a:t>OpenAI (2023) https://arxiv.org/abs/2303.08774</a:t>
              </a:r>
              <a:endParaRPr lang="en-US" sz="1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AF9BFC-666C-574E-F6DE-EDA70B9E761F}"/>
              </a:ext>
            </a:extLst>
          </p:cNvPr>
          <p:cNvGrpSpPr/>
          <p:nvPr/>
        </p:nvGrpSpPr>
        <p:grpSpPr>
          <a:xfrm>
            <a:off x="2233716" y="0"/>
            <a:ext cx="7721392" cy="6858000"/>
            <a:chOff x="2233716" y="0"/>
            <a:chExt cx="7721392" cy="6858000"/>
          </a:xfrm>
        </p:grpSpPr>
        <p:pic>
          <p:nvPicPr>
            <p:cNvPr id="17" name="Picture 16" descr="A screenshot of a graph&#10;&#10;Description automatically generated">
              <a:extLst>
                <a:ext uri="{FF2B5EF4-FFF2-40B4-BE49-F238E27FC236}">
                  <a16:creationId xmlns:a16="http://schemas.microsoft.com/office/drawing/2014/main" id="{9AB87960-EF5A-323F-920B-2661C0457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716" y="0"/>
              <a:ext cx="7721392" cy="6858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85CA3A-47C1-AAA6-70EA-02C4FA73F6AF}"/>
                </a:ext>
              </a:extLst>
            </p:cNvPr>
            <p:cNvSpPr txBox="1"/>
            <p:nvPr/>
          </p:nvSpPr>
          <p:spPr>
            <a:xfrm>
              <a:off x="5615541" y="6522204"/>
              <a:ext cx="4257594" cy="314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hlinkClick r:id="rId7"/>
                </a:rPr>
                <a:t>Introducing the next generation of Claude, Mar 4, 2024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24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does that mean for libraries?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FE337-6263-A238-2B70-6BDDA47EAE26}"/>
              </a:ext>
            </a:extLst>
          </p:cNvPr>
          <p:cNvGrpSpPr/>
          <p:nvPr/>
        </p:nvGrpSpPr>
        <p:grpSpPr>
          <a:xfrm>
            <a:off x="2920" y="0"/>
            <a:ext cx="4872292" cy="3453114"/>
            <a:chOff x="2920" y="0"/>
            <a:chExt cx="4872292" cy="3453114"/>
          </a:xfrm>
        </p:grpSpPr>
        <p:pic>
          <p:nvPicPr>
            <p:cNvPr id="3" name="Picture 2" descr="A boat in a lake&#10;&#10;Description automatically generated">
              <a:extLst>
                <a:ext uri="{FF2B5EF4-FFF2-40B4-BE49-F238E27FC236}">
                  <a16:creationId xmlns:a16="http://schemas.microsoft.com/office/drawing/2014/main" id="{2BD3F3D6-346D-AEB0-DBAC-14DBB9F77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" y="0"/>
              <a:ext cx="4754474" cy="34531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2A0EFD-31AC-30D6-AA2C-A3C816C00369}"/>
                </a:ext>
              </a:extLst>
            </p:cNvPr>
            <p:cNvSpPr txBox="1"/>
            <p:nvPr/>
          </p:nvSpPr>
          <p:spPr>
            <a:xfrm>
              <a:off x="2920" y="3045023"/>
              <a:ext cx="48722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https://digital.ucdavis.edu/collection/eastman/D-051/C-2/C-209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79DF6A-2233-43C5-0ABC-1C3E51A781C8}"/>
              </a:ext>
            </a:extLst>
          </p:cNvPr>
          <p:cNvGrpSpPr/>
          <p:nvPr/>
        </p:nvGrpSpPr>
        <p:grpSpPr>
          <a:xfrm>
            <a:off x="4813846" y="0"/>
            <a:ext cx="3795166" cy="3460521"/>
            <a:chOff x="4813846" y="0"/>
            <a:chExt cx="3795166" cy="3460521"/>
          </a:xfrm>
        </p:grpSpPr>
        <p:pic>
          <p:nvPicPr>
            <p:cNvPr id="8" name="Picture 7" descr="An oranges and a candle&#10;&#10;Description automatically generated">
              <a:extLst>
                <a:ext uri="{FF2B5EF4-FFF2-40B4-BE49-F238E27FC236}">
                  <a16:creationId xmlns:a16="http://schemas.microsoft.com/office/drawing/2014/main" id="{BBB08403-0710-B320-7823-42DA9EAD6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46" y="0"/>
              <a:ext cx="3795166" cy="342281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935D95-2C52-017F-AE63-7B2309E627DE}"/>
                </a:ext>
              </a:extLst>
            </p:cNvPr>
            <p:cNvSpPr txBox="1"/>
            <p:nvPr/>
          </p:nvSpPr>
          <p:spPr>
            <a:xfrm>
              <a:off x="4879720" y="2937301"/>
              <a:ext cx="3631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https://digital.ucdavis.edu/collection/lug_labels/D-211/D211_21_46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BE11B9-5EB6-4C4E-EE86-7E0B67A09496}"/>
              </a:ext>
            </a:extLst>
          </p:cNvPr>
          <p:cNvGrpSpPr/>
          <p:nvPr/>
        </p:nvGrpSpPr>
        <p:grpSpPr>
          <a:xfrm>
            <a:off x="8577221" y="-2977"/>
            <a:ext cx="3582711" cy="5008841"/>
            <a:chOff x="8577221" y="-2977"/>
            <a:chExt cx="3582711" cy="5008841"/>
          </a:xfrm>
        </p:grpSpPr>
        <p:pic>
          <p:nvPicPr>
            <p:cNvPr id="11" name="Picture 10" descr="A stone with writing on it&#10;&#10;Description automatically generated">
              <a:extLst>
                <a:ext uri="{FF2B5EF4-FFF2-40B4-BE49-F238E27FC236}">
                  <a16:creationId xmlns:a16="http://schemas.microsoft.com/office/drawing/2014/main" id="{60AFA3BE-55EA-AF0F-89C8-BDD4A46F2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7221" y="-2977"/>
              <a:ext cx="3582711" cy="477694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E7634E-DFC7-8104-DDC4-2D061D4EC170}"/>
                </a:ext>
              </a:extLst>
            </p:cNvPr>
            <p:cNvSpPr txBox="1"/>
            <p:nvPr/>
          </p:nvSpPr>
          <p:spPr>
            <a:xfrm>
              <a:off x="9066212" y="4267200"/>
              <a:ext cx="2438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Shields Special Collections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General Collection ; PJ4071 .S9</a:t>
              </a:r>
            </a:p>
            <a:p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0C57CD-8D73-7BDC-61DB-7986BC1B2EE0}"/>
              </a:ext>
            </a:extLst>
          </p:cNvPr>
          <p:cNvGrpSpPr/>
          <p:nvPr/>
        </p:nvGrpSpPr>
        <p:grpSpPr>
          <a:xfrm>
            <a:off x="-76477" y="1600200"/>
            <a:ext cx="3503889" cy="5218273"/>
            <a:chOff x="-76477" y="1600200"/>
            <a:chExt cx="3503889" cy="5218273"/>
          </a:xfrm>
        </p:grpSpPr>
        <p:pic>
          <p:nvPicPr>
            <p:cNvPr id="17" name="Picture 16" descr="A close-up of a handwritten letter&#10;&#10;Description automatically generated">
              <a:extLst>
                <a:ext uri="{FF2B5EF4-FFF2-40B4-BE49-F238E27FC236}">
                  <a16:creationId xmlns:a16="http://schemas.microsoft.com/office/drawing/2014/main" id="{F9FDE5F6-B5F3-7B98-4B9A-D507524B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" y="1600200"/>
              <a:ext cx="3269247" cy="521827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223901-F93B-60A7-D555-6B48DD23ABAA}"/>
                </a:ext>
              </a:extLst>
            </p:cNvPr>
            <p:cNvSpPr txBox="1"/>
            <p:nvPr/>
          </p:nvSpPr>
          <p:spPr>
            <a:xfrm>
              <a:off x="-76477" y="6324600"/>
              <a:ext cx="3503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Darwin Online, Item ID CUL-DAR10.1.(1-78)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E42B13-090B-D7B8-CE27-C3BAB61E1D1F}"/>
              </a:ext>
            </a:extLst>
          </p:cNvPr>
          <p:cNvGrpSpPr/>
          <p:nvPr/>
        </p:nvGrpSpPr>
        <p:grpSpPr>
          <a:xfrm>
            <a:off x="3264224" y="2347833"/>
            <a:ext cx="5575856" cy="4510167"/>
            <a:chOff x="3264224" y="2347833"/>
            <a:chExt cx="5575856" cy="4510167"/>
          </a:xfrm>
        </p:grpSpPr>
        <p:pic>
          <p:nvPicPr>
            <p:cNvPr id="20" name="Picture 19" descr="A newspaper with a torn edge&#10;&#10;Description automatically generated with medium confidence">
              <a:extLst>
                <a:ext uri="{FF2B5EF4-FFF2-40B4-BE49-F238E27FC236}">
                  <a16:creationId xmlns:a16="http://schemas.microsoft.com/office/drawing/2014/main" id="{AF22AB19-DB3B-C794-3D0C-1C87A7870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011" y="2347833"/>
              <a:ext cx="5565069" cy="451016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8F8D7C-D8B3-13A6-17D7-4AE1D4495D6A}"/>
                </a:ext>
              </a:extLst>
            </p:cNvPr>
            <p:cNvSpPr txBox="1"/>
            <p:nvPr/>
          </p:nvSpPr>
          <p:spPr>
            <a:xfrm>
              <a:off x="3264224" y="6295253"/>
              <a:ext cx="5327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R235541, Beinecke Rare Book and Manuscript Library,</a:t>
              </a:r>
              <a:r>
                <a:rPr lang="en-US" sz="1400" dirty="0"/>
                <a:t> </a:t>
              </a:r>
              <a:r>
                <a:rPr lang="en-US" sz="1400" dirty="0">
                  <a:solidFill>
                    <a:schemeClr val="bg1"/>
                  </a:solidFill>
                </a:rPr>
                <a:t>2000 Folio 6 308</a:t>
              </a:r>
            </a:p>
            <a:p>
              <a:r>
                <a:rPr lang="en-US" sz="1400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https://ebba.english.ucsb.edu/ballad/35985/image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2E5405-61F1-8737-CD75-D0A7C2E23303}"/>
              </a:ext>
            </a:extLst>
          </p:cNvPr>
          <p:cNvGrpSpPr/>
          <p:nvPr/>
        </p:nvGrpSpPr>
        <p:grpSpPr>
          <a:xfrm>
            <a:off x="3162585" y="18329"/>
            <a:ext cx="5655117" cy="6964368"/>
            <a:chOff x="3162585" y="18329"/>
            <a:chExt cx="5655117" cy="6964368"/>
          </a:xfrm>
        </p:grpSpPr>
        <p:pic>
          <p:nvPicPr>
            <p:cNvPr id="26" name="Picture 25" descr="A screenshot of a medical search&#10;&#10;Description automatically generated">
              <a:extLst>
                <a:ext uri="{FF2B5EF4-FFF2-40B4-BE49-F238E27FC236}">
                  <a16:creationId xmlns:a16="http://schemas.microsoft.com/office/drawing/2014/main" id="{D74E30F2-D1DA-2059-3BD6-645E06104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963" y="18329"/>
              <a:ext cx="5632739" cy="580419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9DAA62-9752-D644-4889-6A66C52C13C4}"/>
                </a:ext>
              </a:extLst>
            </p:cNvPr>
            <p:cNvSpPr txBox="1"/>
            <p:nvPr/>
          </p:nvSpPr>
          <p:spPr>
            <a:xfrm>
              <a:off x="3162585" y="5813146"/>
              <a:ext cx="5632738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0" i="0" dirty="0" err="1">
                  <a:solidFill>
                    <a:srgbClr val="000000"/>
                  </a:solidFill>
                  <a:effectLst/>
                  <a:latin typeface="Source Sans Pro" panose="020F0502020204030204" pitchFamily="34" charset="0"/>
                </a:rPr>
                <a:t>Nussbaumer</a:t>
              </a:r>
              <a:r>
                <a:rPr lang="en-US" sz="1400" b="0" i="0" dirty="0">
                  <a:solidFill>
                    <a:srgbClr val="000000"/>
                  </a:solidFill>
                  <a:effectLst/>
                  <a:latin typeface="Source Sans Pro" panose="020F0502020204030204" pitchFamily="34" charset="0"/>
                </a:rPr>
                <a:t>‐Streit B, </a:t>
              </a:r>
              <a:r>
                <a:rPr lang="en-US" sz="1400" b="0" i="0" dirty="0" err="1">
                  <a:solidFill>
                    <a:srgbClr val="000000"/>
                  </a:solidFill>
                  <a:effectLst/>
                  <a:latin typeface="Source Sans Pro" panose="020F0502020204030204" pitchFamily="34" charset="0"/>
                </a:rPr>
                <a:t>Forneris</a:t>
              </a:r>
              <a:r>
                <a:rPr lang="en-US" sz="1400" b="0" i="0" dirty="0">
                  <a:solidFill>
                    <a:srgbClr val="000000"/>
                  </a:solidFill>
                  <a:effectLst/>
                  <a:latin typeface="Source Sans Pro" panose="020F0502020204030204" pitchFamily="34" charset="0"/>
                </a:rPr>
                <a:t> CA, Morgan LC, Van Noord MG, </a:t>
              </a:r>
              <a:r>
                <a:rPr lang="en-US" sz="1400" b="0" i="0" dirty="0" err="1">
                  <a:solidFill>
                    <a:srgbClr val="000000"/>
                  </a:solidFill>
                  <a:effectLst/>
                  <a:latin typeface="Source Sans Pro" panose="020F0502020204030204" pitchFamily="34" charset="0"/>
                </a:rPr>
                <a:t>Gaynes</a:t>
              </a:r>
              <a:r>
                <a:rPr lang="en-US" sz="1400" b="0" i="0" dirty="0">
                  <a:solidFill>
                    <a:srgbClr val="000000"/>
                  </a:solidFill>
                  <a:effectLst/>
                  <a:latin typeface="Source Sans Pro" panose="020F0502020204030204" pitchFamily="34" charset="0"/>
                </a:rPr>
                <a:t> BN, Greenblatt A, </a:t>
              </a:r>
              <a:r>
                <a:rPr lang="en-US" sz="1400" b="0" i="0" dirty="0" err="1">
                  <a:solidFill>
                    <a:srgbClr val="000000"/>
                  </a:solidFill>
                  <a:effectLst/>
                  <a:latin typeface="Source Sans Pro" panose="020F0502020204030204" pitchFamily="34" charset="0"/>
                </a:rPr>
                <a:t>Wipplinger</a:t>
              </a:r>
              <a:r>
                <a:rPr lang="en-US" sz="1400" b="0" i="0" dirty="0">
                  <a:solidFill>
                    <a:srgbClr val="000000"/>
                  </a:solidFill>
                  <a:effectLst/>
                  <a:latin typeface="Source Sans Pro" panose="020F0502020204030204" pitchFamily="34" charset="0"/>
                </a:rPr>
                <a:t> J, Lux LJ, Winkler D, </a:t>
              </a:r>
              <a:r>
                <a:rPr lang="en-US" sz="1400" b="0" i="0" dirty="0" err="1">
                  <a:solidFill>
                    <a:srgbClr val="000000"/>
                  </a:solidFill>
                  <a:effectLst/>
                  <a:latin typeface="Source Sans Pro" panose="020F0502020204030204" pitchFamily="34" charset="0"/>
                </a:rPr>
                <a:t>Gartlehner</a:t>
              </a:r>
              <a:r>
                <a:rPr lang="en-US" sz="1400" b="0" i="0" dirty="0">
                  <a:solidFill>
                    <a:srgbClr val="000000"/>
                  </a:solidFill>
                  <a:effectLst/>
                  <a:latin typeface="Source Sans Pro" panose="020F0502020204030204" pitchFamily="34" charset="0"/>
                </a:rPr>
                <a:t> G. Light therapy for preventing seasonal affective disorder. Cochrane Database of Systematic Reviews 2019, Issue 3. Art. No.: CD011269. DOI: 10.1002/14651858.CD011269.pub3. Accessed 05 December 2024.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798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3B1D52-983A-6AFB-2C8C-69E559B2E3E8}"/>
              </a:ext>
            </a:extLst>
          </p:cNvPr>
          <p:cNvSpPr/>
          <p:nvPr/>
        </p:nvSpPr>
        <p:spPr>
          <a:xfrm>
            <a:off x="0" y="5638800"/>
            <a:ext cx="3046402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767E6-73B5-1E69-C43D-3A1DC61B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152400"/>
            <a:ext cx="4341811" cy="1143000"/>
          </a:xfrm>
        </p:spPr>
        <p:txBody>
          <a:bodyPr/>
          <a:lstStyle/>
          <a:p>
            <a:r>
              <a:rPr lang="en-US" dirty="0"/>
              <a:t>Image Captioning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1D880C-95F5-4501-80CB-B75D7B2C5F60}"/>
              </a:ext>
            </a:extLst>
          </p:cNvPr>
          <p:cNvCxnSpPr>
            <a:cxnSpLocks/>
          </p:cNvCxnSpPr>
          <p:nvPr/>
        </p:nvCxnSpPr>
        <p:spPr>
          <a:xfrm>
            <a:off x="5484812" y="0"/>
            <a:ext cx="0" cy="678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2440CA3-625F-448B-22DA-4059DFEA90DC}"/>
              </a:ext>
            </a:extLst>
          </p:cNvPr>
          <p:cNvSpPr txBox="1"/>
          <p:nvPr/>
        </p:nvSpPr>
        <p:spPr>
          <a:xfrm>
            <a:off x="74613" y="1219200"/>
            <a:ext cx="5410200" cy="168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300"/>
              </a:spcBef>
            </a:pPr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+mj-lt"/>
              </a:rPr>
              <a:t>Image-to-text model </a:t>
            </a:r>
            <a:r>
              <a:rPr lang="en-US" sz="1800" b="0" i="0" u="none" strike="noStrike" dirty="0" err="1">
                <a:solidFill>
                  <a:srgbClr val="002855"/>
                </a:solidFill>
                <a:effectLst/>
                <a:latin typeface="+mj-lt"/>
              </a:rPr>
              <a:t>InstructBLIP</a:t>
            </a:r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+mj-lt"/>
              </a:rPr>
              <a:t> using Vicuna-13b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rtl="0">
              <a:spcBef>
                <a:spcPts val="30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9</a:t>
            </a:r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+mj-lt"/>
              </a:rPr>
              <a:t>8 black-and-white images</a:t>
            </a:r>
            <a:endParaRPr lang="en-US" sz="1800" dirty="0">
              <a:effectLst/>
              <a:latin typeface="+mj-lt"/>
            </a:endParaRPr>
          </a:p>
          <a:p>
            <a:pPr rtl="0">
              <a:spcBef>
                <a:spcPts val="300"/>
              </a:spcBef>
            </a:pPr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+mj-lt"/>
              </a:rPr>
              <a:t>Scored x 2 against curator-generated </a:t>
            </a:r>
            <a:r>
              <a:rPr lang="en-US" sz="1800" dirty="0">
                <a:solidFill>
                  <a:srgbClr val="002855"/>
                </a:solidFill>
                <a:latin typeface="+mj-lt"/>
              </a:rPr>
              <a:t>description</a:t>
            </a:r>
            <a:endParaRPr lang="en-US" sz="1800" dirty="0">
              <a:effectLst/>
              <a:latin typeface="+mj-lt"/>
            </a:endParaRPr>
          </a:p>
          <a:p>
            <a:pPr rtl="0">
              <a:spcBef>
                <a:spcPts val="500"/>
              </a:spcBef>
            </a:pPr>
            <a:r>
              <a:rPr lang="en-US" sz="1800" b="1" i="0" u="none" strike="noStrike" dirty="0">
                <a:solidFill>
                  <a:srgbClr val="002855"/>
                </a:solidFill>
                <a:effectLst/>
                <a:latin typeface="+mj-lt"/>
              </a:rPr>
              <a:t>82% correct</a:t>
            </a:r>
            <a:endParaRPr lang="en-US" sz="1800" b="1" dirty="0">
              <a:effectLst/>
              <a:latin typeface="+mj-lt"/>
            </a:endParaRPr>
          </a:p>
          <a:p>
            <a:pPr rtl="0">
              <a:spcBef>
                <a:spcPts val="500"/>
              </a:spcBef>
            </a:pPr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+mj-lt"/>
              </a:rPr>
              <a:t>Less metadata than added by human curators</a:t>
            </a:r>
            <a:endParaRPr lang="en-US" sz="1800" dirty="0">
              <a:latin typeface="+mj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99EF3EA-465E-0184-32B5-EB48BCB17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035002"/>
            <a:ext cx="2220222" cy="16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186736-4F6E-4DC0-C579-4BDF1005C17A}"/>
              </a:ext>
            </a:extLst>
          </p:cNvPr>
          <p:cNvSpPr txBox="1"/>
          <p:nvPr/>
        </p:nvSpPr>
        <p:spPr>
          <a:xfrm>
            <a:off x="2294835" y="3128430"/>
            <a:ext cx="3189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+mj-lt"/>
              </a:rPr>
              <a:t>In the image, there is a black and white photograph of an old-fashioned fire truck spraying water to extinguish a fire.</a:t>
            </a:r>
            <a:endParaRPr lang="en-US" sz="1800" dirty="0">
              <a:effectLst/>
              <a:latin typeface="+mj-lt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41B4764-D8D4-A462-B7C6-0BC5EE08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" y="4689161"/>
            <a:ext cx="2220222" cy="16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miley Face 11">
            <a:extLst>
              <a:ext uri="{FF2B5EF4-FFF2-40B4-BE49-F238E27FC236}">
                <a16:creationId xmlns:a16="http://schemas.microsoft.com/office/drawing/2014/main" id="{C44E975D-BE6A-FF8B-6312-6C4EE89F55BA}"/>
              </a:ext>
            </a:extLst>
          </p:cNvPr>
          <p:cNvSpPr/>
          <p:nvPr/>
        </p:nvSpPr>
        <p:spPr>
          <a:xfrm>
            <a:off x="227012" y="3187402"/>
            <a:ext cx="533400" cy="533400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8B680549-98EA-67A1-45B0-056345DE4574}"/>
              </a:ext>
            </a:extLst>
          </p:cNvPr>
          <p:cNvSpPr/>
          <p:nvPr/>
        </p:nvSpPr>
        <p:spPr>
          <a:xfrm>
            <a:off x="227012" y="4940002"/>
            <a:ext cx="533400" cy="533400"/>
          </a:xfrm>
          <a:prstGeom prst="noSmoking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DE16DC-F033-F407-2203-4C76A6909C7B}"/>
              </a:ext>
            </a:extLst>
          </p:cNvPr>
          <p:cNvSpPr txBox="1"/>
          <p:nvPr/>
        </p:nvSpPr>
        <p:spPr>
          <a:xfrm>
            <a:off x="2286160" y="4750475"/>
            <a:ext cx="3198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+mj-lt"/>
              </a:rPr>
              <a:t>The image shows the Hoover Dam, which is a concrete arch-gravity dam in the Black Canyon of the Colorado River, located on the border between Nevada and Arizona in the United States.</a:t>
            </a:r>
            <a:endParaRPr lang="en-US" dirty="0">
              <a:latin typeface="+mj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38F44CA-9392-F5BF-9944-E846522770C3}"/>
              </a:ext>
            </a:extLst>
          </p:cNvPr>
          <p:cNvSpPr txBox="1">
            <a:spLocks/>
          </p:cNvSpPr>
          <p:nvPr/>
        </p:nvSpPr>
        <p:spPr>
          <a:xfrm>
            <a:off x="5637212" y="187842"/>
            <a:ext cx="5257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8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Table of Contents recognition and extraction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1D987-457B-BC1B-6344-F6CC571CE9EB}"/>
              </a:ext>
            </a:extLst>
          </p:cNvPr>
          <p:cNvSpPr txBox="1"/>
          <p:nvPr/>
        </p:nvSpPr>
        <p:spPr>
          <a:xfrm>
            <a:off x="5660432" y="1352490"/>
            <a:ext cx="386298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300"/>
              </a:spcBef>
            </a:pPr>
            <a:r>
              <a:rPr lang="en-US" sz="1800" b="0" i="0" u="none" strike="noStrike" dirty="0" err="1">
                <a:solidFill>
                  <a:srgbClr val="002855"/>
                </a:solidFill>
                <a:effectLst/>
                <a:latin typeface="+mj-lt"/>
              </a:rPr>
              <a:t>ToC</a:t>
            </a:r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+mj-lt"/>
              </a:rPr>
              <a:t> identification scores</a:t>
            </a:r>
          </a:p>
          <a:p>
            <a:pPr rtl="0">
              <a:spcBef>
                <a:spcPts val="300"/>
              </a:spcBef>
            </a:pPr>
            <a:r>
              <a:rPr lang="en-US" sz="1800" dirty="0">
                <a:solidFill>
                  <a:srgbClr val="002855"/>
                </a:solidFill>
                <a:latin typeface="+mj-lt"/>
              </a:rPr>
              <a:t>Gemini 1.0-vision-pro</a:t>
            </a:r>
            <a:endParaRPr lang="en-US" sz="1800" b="0" i="0" u="none" strike="noStrike" dirty="0">
              <a:solidFill>
                <a:srgbClr val="002855"/>
              </a:solidFill>
              <a:effectLst/>
              <a:latin typeface="+mj-lt"/>
            </a:endParaRPr>
          </a:p>
          <a:p>
            <a:pPr rtl="0">
              <a:spcBef>
                <a:spcPts val="300"/>
              </a:spcBef>
            </a:pPr>
            <a:r>
              <a:rPr lang="en-US" sz="1800" dirty="0">
                <a:solidFill>
                  <a:srgbClr val="002855"/>
                </a:solidFill>
                <a:latin typeface="+mj-lt"/>
              </a:rPr>
              <a:t>N = 106</a:t>
            </a:r>
            <a:endParaRPr lang="en-US" sz="1800" b="0" i="0" u="none" strike="noStrike" dirty="0">
              <a:solidFill>
                <a:srgbClr val="002855"/>
              </a:solidFill>
              <a:effectLst/>
              <a:latin typeface="+mj-lt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407F146-613A-E5BB-F8C3-B5AD959A0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51506"/>
              </p:ext>
            </p:extLst>
          </p:nvPr>
        </p:nvGraphicFramePr>
        <p:xfrm>
          <a:off x="5662388" y="2392392"/>
          <a:ext cx="3581401" cy="1142896"/>
        </p:xfrm>
        <a:graphic>
          <a:graphicData uri="http://schemas.openxmlformats.org/drawingml/2006/table">
            <a:tbl>
              <a:tblPr/>
              <a:tblGrid>
                <a:gridCol w="1757944">
                  <a:extLst>
                    <a:ext uri="{9D8B030D-6E8A-4147-A177-3AD203B41FA5}">
                      <a16:colId xmlns:a16="http://schemas.microsoft.com/office/drawing/2014/main" val="125569683"/>
                    </a:ext>
                  </a:extLst>
                </a:gridCol>
                <a:gridCol w="1823457">
                  <a:extLst>
                    <a:ext uri="{9D8B030D-6E8A-4147-A177-3AD203B41FA5}">
                      <a16:colId xmlns:a16="http://schemas.microsoft.com/office/drawing/2014/main" val="2653969488"/>
                    </a:ext>
                  </a:extLst>
                </a:gridCol>
              </a:tblGrid>
              <a:tr h="571448"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i="0" u="none" strike="noStrike" dirty="0">
                          <a:solidFill>
                            <a:srgbClr val="002855"/>
                          </a:solidFill>
                          <a:effectLst/>
                          <a:latin typeface="+mj-lt"/>
                        </a:rPr>
                        <a:t>True positive=20</a:t>
                      </a:r>
                      <a:endParaRPr lang="en-US" sz="1800" dirty="0">
                        <a:solidFill>
                          <a:srgbClr val="002855"/>
                        </a:solidFill>
                        <a:effectLst/>
                        <a:latin typeface="+mj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i="0" u="none" strike="noStrike">
                          <a:solidFill>
                            <a:srgbClr val="002855"/>
                          </a:solidFill>
                          <a:effectLst/>
                          <a:latin typeface="+mj-lt"/>
                        </a:rPr>
                        <a:t>False negative=0</a:t>
                      </a:r>
                      <a:endParaRPr lang="en-US" sz="1800">
                        <a:solidFill>
                          <a:srgbClr val="002855"/>
                        </a:solidFill>
                        <a:effectLst/>
                        <a:latin typeface="+mj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595496"/>
                  </a:ext>
                </a:extLst>
              </a:tr>
              <a:tr h="571448"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i="0" u="none" strike="noStrike" dirty="0">
                          <a:solidFill>
                            <a:srgbClr val="002855"/>
                          </a:solidFill>
                          <a:effectLst/>
                          <a:latin typeface="+mj-lt"/>
                        </a:rPr>
                        <a:t>False positive=3</a:t>
                      </a:r>
                      <a:endParaRPr lang="en-US" sz="1800" dirty="0">
                        <a:solidFill>
                          <a:srgbClr val="002855"/>
                        </a:solidFill>
                        <a:effectLst/>
                        <a:latin typeface="+mj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800" b="0" i="0" u="none" strike="noStrike" dirty="0">
                          <a:solidFill>
                            <a:srgbClr val="002855"/>
                          </a:solidFill>
                          <a:effectLst/>
                          <a:latin typeface="+mj-lt"/>
                        </a:rPr>
                        <a:t>True negative=83</a:t>
                      </a:r>
                      <a:endParaRPr lang="en-US" sz="1800" dirty="0">
                        <a:solidFill>
                          <a:srgbClr val="002855"/>
                        </a:solidFill>
                        <a:effectLst/>
                        <a:latin typeface="+mj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43792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B3A9429-204D-7D94-57E4-59762D89325E}"/>
              </a:ext>
            </a:extLst>
          </p:cNvPr>
          <p:cNvSpPr txBox="1"/>
          <p:nvPr/>
        </p:nvSpPr>
        <p:spPr>
          <a:xfrm>
            <a:off x="5534980" y="3648670"/>
            <a:ext cx="5512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+mj-lt"/>
              </a:rPr>
              <a:t>Accuracy = (TP+TN)/everything = 103/106 = 0.972= 97%</a:t>
            </a:r>
            <a:endParaRPr lang="en-US" sz="1800" dirty="0">
              <a:solidFill>
                <a:srgbClr val="002855"/>
              </a:solidFill>
              <a:effectLst/>
              <a:latin typeface="+mj-lt"/>
            </a:endParaRPr>
          </a:p>
          <a:p>
            <a:pPr rtl="0"/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+mj-lt"/>
              </a:rPr>
              <a:t>Precision = TP / (TP+FP) = 20/23 = 0.87= 87%</a:t>
            </a:r>
            <a:endParaRPr lang="en-US" sz="1800" dirty="0">
              <a:solidFill>
                <a:srgbClr val="002855"/>
              </a:solidFill>
              <a:effectLst/>
              <a:latin typeface="+mj-lt"/>
            </a:endParaRPr>
          </a:p>
          <a:p>
            <a:pPr rtl="0"/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+mj-lt"/>
              </a:rPr>
              <a:t>Recall = TP / (TP +FN) = 20/20 = 100%</a:t>
            </a:r>
            <a:endParaRPr lang="en-US" sz="1800" dirty="0">
              <a:solidFill>
                <a:srgbClr val="002855"/>
              </a:solidFill>
              <a:effectLst/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1A590B-A2E4-0091-6BB6-0C02674C905B}"/>
              </a:ext>
            </a:extLst>
          </p:cNvPr>
          <p:cNvSpPr txBox="1"/>
          <p:nvPr/>
        </p:nvSpPr>
        <p:spPr>
          <a:xfrm>
            <a:off x="6355085" y="4670592"/>
            <a:ext cx="35493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Calibri" panose="020F0502020204030204" pitchFamily="34" charset="0"/>
              </a:rPr>
              <a:t>Extraction to JSON scores</a:t>
            </a:r>
            <a:endParaRPr lang="en-US" sz="900" dirty="0">
              <a:effectLst/>
            </a:endParaRPr>
          </a:p>
          <a:p>
            <a:pPr rtl="0"/>
            <a:r>
              <a:rPr lang="en-US" sz="1800" b="1" i="0" u="none" strike="noStrike" dirty="0">
                <a:solidFill>
                  <a:srgbClr val="002855"/>
                </a:solidFill>
                <a:effectLst/>
                <a:latin typeface="Calibri" panose="020F0502020204030204" pitchFamily="34" charset="0"/>
              </a:rPr>
              <a:t>Correct language = 95%</a:t>
            </a:r>
            <a:endParaRPr lang="en-US" sz="900" dirty="0">
              <a:effectLst/>
            </a:endParaRPr>
          </a:p>
          <a:p>
            <a:pPr rtl="0"/>
            <a:r>
              <a:rPr lang="en-US" sz="1800" b="1" i="0" u="none" strike="noStrike" dirty="0">
                <a:solidFill>
                  <a:srgbClr val="002855"/>
                </a:solidFill>
                <a:effectLst/>
                <a:latin typeface="Calibri" panose="020F0502020204030204" pitchFamily="34" charset="0"/>
              </a:rPr>
              <a:t>Typo-free = 55%</a:t>
            </a:r>
            <a:endParaRPr lang="en-US" sz="900" dirty="0">
              <a:effectLst/>
            </a:endParaRPr>
          </a:p>
          <a:p>
            <a:pPr rtl="0"/>
            <a:r>
              <a:rPr lang="en-US" sz="1800" b="1" i="0" u="none" strike="noStrike" dirty="0">
                <a:solidFill>
                  <a:srgbClr val="002855"/>
                </a:solidFill>
                <a:effectLst/>
                <a:latin typeface="Calibri" panose="020F0502020204030204" pitchFamily="34" charset="0"/>
              </a:rPr>
              <a:t>Correct top level = 63%</a:t>
            </a:r>
            <a:endParaRPr lang="en-US" sz="900" dirty="0">
              <a:effectLst/>
            </a:endParaRPr>
          </a:p>
          <a:p>
            <a:pPr rtl="0"/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Calibri" panose="020F0502020204030204" pitchFamily="34" charset="0"/>
              </a:rPr>
              <a:t>Common errors</a:t>
            </a:r>
            <a:endParaRPr lang="en-US" sz="900" dirty="0">
              <a:effectLst/>
            </a:endParaRPr>
          </a:p>
          <a:p>
            <a:pPr marL="457200" indent="12700" rtl="0"/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Calibri" panose="020F0502020204030204" pitchFamily="34" charset="0"/>
              </a:rPr>
              <a:t>Combines two entries</a:t>
            </a:r>
            <a:endParaRPr lang="en-US" sz="900" dirty="0">
              <a:effectLst/>
            </a:endParaRPr>
          </a:p>
          <a:p>
            <a:pPr marL="457200" indent="12700" rtl="0"/>
            <a:r>
              <a:rPr lang="en-US" sz="1800" b="0" i="0" u="none" strike="noStrike" dirty="0">
                <a:solidFill>
                  <a:srgbClr val="002855"/>
                </a:solidFill>
                <a:effectLst/>
                <a:latin typeface="Calibri" panose="020F0502020204030204" pitchFamily="34" charset="0"/>
              </a:rPr>
              <a:t>Misses entries</a:t>
            </a:r>
            <a:endParaRPr lang="en-US" sz="900" dirty="0"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16AE0D-F0B9-A9F7-84B7-CF6459AC2A8E}"/>
              </a:ext>
            </a:extLst>
          </p:cNvPr>
          <p:cNvSpPr/>
          <p:nvPr/>
        </p:nvSpPr>
        <p:spPr>
          <a:xfrm>
            <a:off x="5484812" y="0"/>
            <a:ext cx="5647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394E-6 0 L -0.45637 0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14703AC8-CB91-3766-6811-6582A9979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-6821"/>
          <a:stretch/>
        </p:blipFill>
        <p:spPr>
          <a:xfrm>
            <a:off x="-6904" y="0"/>
            <a:ext cx="135571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682BE1-82D0-B238-C0F2-28F4FA7A6AE8}"/>
              </a:ext>
            </a:extLst>
          </p:cNvPr>
          <p:cNvSpPr txBox="1"/>
          <p:nvPr/>
        </p:nvSpPr>
        <p:spPr>
          <a:xfrm>
            <a:off x="-6904" y="6172200"/>
            <a:ext cx="906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85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https://commons.wikimedia.org/wiki/File:A_large_blank_world_map_with_oceans_marked_in_blue.PNG</a:t>
            </a:r>
            <a:r>
              <a:rPr lang="en-US" sz="1400" dirty="0">
                <a:solidFill>
                  <a:srgbClr val="002855"/>
                </a:solidFill>
              </a:rPr>
              <a:t> </a:t>
            </a:r>
          </a:p>
          <a:p>
            <a:r>
              <a:rPr lang="en-US" sz="1400" dirty="0">
                <a:solidFill>
                  <a:srgbClr val="002855"/>
                </a:solidFill>
                <a:hlinkClick r:id="rId4" tooltip="w:en:Creative Comm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r>
              <a:rPr lang="en-US" sz="1400" dirty="0">
                <a:solidFill>
                  <a:srgbClr val="002855"/>
                </a:solidFill>
              </a:rPr>
              <a:t> Attribution-Share Alike </a:t>
            </a:r>
            <a:r>
              <a:rPr lang="en-US" sz="1400" dirty="0">
                <a:solidFill>
                  <a:srgbClr val="002855"/>
                </a:solidFill>
                <a:hlinkClick r:id="rId5" tooltip="creativecommons:by-sa/2.5/deed.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2.5 Generic</a:t>
            </a:r>
            <a:r>
              <a:rPr lang="en-US" sz="1400" dirty="0">
                <a:solidFill>
                  <a:srgbClr val="002855"/>
                </a:solidFill>
              </a:rPr>
              <a:t> license</a:t>
            </a:r>
          </a:p>
        </p:txBody>
      </p:sp>
      <p:pic>
        <p:nvPicPr>
          <p:cNvPr id="16" name="Picture 2" descr="Map Pins Vector Clipart image - Free stock photo - Public Domain ...">
            <a:extLst>
              <a:ext uri="{FF2B5EF4-FFF2-40B4-BE49-F238E27FC236}">
                <a16:creationId xmlns:a16="http://schemas.microsoft.com/office/drawing/2014/main" id="{FE3CF828-D689-B05A-3286-589CBDFC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1524000"/>
            <a:ext cx="181001" cy="3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0F6C9D4-6F3A-4803-7DFC-8F8BC5ED5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52913"/>
              </p:ext>
            </p:extLst>
          </p:nvPr>
        </p:nvGraphicFramePr>
        <p:xfrm>
          <a:off x="2846537" y="3995494"/>
          <a:ext cx="6794500" cy="2844800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val="565529057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805909238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66186318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3752559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929759101"/>
                    </a:ext>
                  </a:extLst>
                </a:gridCol>
              </a:tblGrid>
              <a:tr h="1162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BW photo captioning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Medieval Manuscript transcription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Cuneiform translation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Literature retrieval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5042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Model 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98%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9829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Model B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78%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01944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Model 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90%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5421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Model 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95%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89%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42795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Model 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65%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283477"/>
                  </a:ext>
                </a:extLst>
              </a:tr>
            </a:tbl>
          </a:graphicData>
        </a:graphic>
      </p:graphicFrame>
      <p:pic>
        <p:nvPicPr>
          <p:cNvPr id="22" name="Picture 2" descr="Map Pins Vector Clipart image - Free stock photo - Public Domain ...">
            <a:extLst>
              <a:ext uri="{FF2B5EF4-FFF2-40B4-BE49-F238E27FC236}">
                <a16:creationId xmlns:a16="http://schemas.microsoft.com/office/drawing/2014/main" id="{A7FF6F32-11A4-A371-A9D3-C65CD139B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98" y="1291933"/>
            <a:ext cx="181001" cy="3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ap Pins Vector Clipart image - Free stock photo - Public Domain ...">
            <a:extLst>
              <a:ext uri="{FF2B5EF4-FFF2-40B4-BE49-F238E27FC236}">
                <a16:creationId xmlns:a16="http://schemas.microsoft.com/office/drawing/2014/main" id="{6BEC261A-D818-A1B5-26E6-3545BFC0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64" y="1451499"/>
            <a:ext cx="181001" cy="3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Map Pins Vector Clipart image - Free stock photo - Public Domain ...">
            <a:extLst>
              <a:ext uri="{FF2B5EF4-FFF2-40B4-BE49-F238E27FC236}">
                <a16:creationId xmlns:a16="http://schemas.microsoft.com/office/drawing/2014/main" id="{D8C68C19-7709-8205-BD25-51EB4754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11" y="1128823"/>
            <a:ext cx="181001" cy="3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ap Pins Vector Clipart image - Free stock photo - Public Domain ...">
            <a:extLst>
              <a:ext uri="{FF2B5EF4-FFF2-40B4-BE49-F238E27FC236}">
                <a16:creationId xmlns:a16="http://schemas.microsoft.com/office/drawing/2014/main" id="{2D7D80F8-2FA4-9072-07E9-44DC1342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1090147"/>
            <a:ext cx="181001" cy="3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ap Pins Vector Clipart image - Free stock photo - Public Domain ...">
            <a:extLst>
              <a:ext uri="{FF2B5EF4-FFF2-40B4-BE49-F238E27FC236}">
                <a16:creationId xmlns:a16="http://schemas.microsoft.com/office/drawing/2014/main" id="{552FBB4C-B68F-96C3-EF02-B68AC59D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2" y="3429000"/>
            <a:ext cx="181001" cy="3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Map Pins Vector Clipart image - Free stock photo - Public Domain ...">
            <a:extLst>
              <a:ext uri="{FF2B5EF4-FFF2-40B4-BE49-F238E27FC236}">
                <a16:creationId xmlns:a16="http://schemas.microsoft.com/office/drawing/2014/main" id="{F44FC4DE-49DB-2EB5-3766-DBBFB8ED3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412" y="4114800"/>
            <a:ext cx="181001" cy="3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Map Pins Vector Clipart image - Free stock photo - Public Domain ...">
            <a:extLst>
              <a:ext uri="{FF2B5EF4-FFF2-40B4-BE49-F238E27FC236}">
                <a16:creationId xmlns:a16="http://schemas.microsoft.com/office/drawing/2014/main" id="{8215864A-16DA-8BA2-9A94-59681C4F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87" y="2877514"/>
            <a:ext cx="181001" cy="3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27B042C-7CC3-34DE-A692-E612BAE01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65" y="3067206"/>
            <a:ext cx="19812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002855"/>
                </a:solidFill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185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C3AE511-10AB-9EA9-1BD0-27993B0F3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1143000"/>
            <a:ext cx="42291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59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42&quot;&gt;&lt;property id=&quot;20148&quot; value=&quot;5&quot;/&gt;&lt;property id=&quot;20300&quot; value=&quot;Slide 3&quot;/&gt;&lt;property id=&quot;20307&quot; value=&quot;258&quot;/&gt;&lt;/object&gt;&lt;/object&gt;&lt;/object&gt;&lt;/database&gt;"/>
</p:tagLst>
</file>

<file path=ppt/theme/theme1.xml><?xml version="1.0" encoding="utf-8"?>
<a:theme xmlns:a="http://schemas.openxmlformats.org/drawingml/2006/main" name="Custom Design">
  <a:themeElements>
    <a:clrScheme name="ucd_lib-colors">
      <a:dk1>
        <a:sysClr val="windowText" lastClr="000000"/>
      </a:dk1>
      <a:lt1>
        <a:sysClr val="window" lastClr="FFFFFF"/>
      </a:lt1>
      <a:dk2>
        <a:srgbClr val="002855"/>
      </a:dk2>
      <a:lt2>
        <a:srgbClr val="DAAA00"/>
      </a:lt2>
      <a:accent1>
        <a:srgbClr val="002855"/>
      </a:accent1>
      <a:accent2>
        <a:srgbClr val="002855"/>
      </a:accent2>
      <a:accent3>
        <a:srgbClr val="002855"/>
      </a:accent3>
      <a:accent4>
        <a:srgbClr val="002855"/>
      </a:accent4>
      <a:accent5>
        <a:srgbClr val="002855"/>
      </a:accent5>
      <a:accent6>
        <a:srgbClr val="002855"/>
      </a:accent6>
      <a:hlink>
        <a:srgbClr val="F49100"/>
      </a:hlink>
      <a:folHlink>
        <a:srgbClr val="85DFD0"/>
      </a:folHlink>
    </a:clrScheme>
    <a:fontScheme name="UCD Library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ucd_lib-master-ppt-1080-calibri</Template>
  <TotalTime>278</TotalTime>
  <Words>514</Words>
  <Application>Microsoft Office PowerPoint</Application>
  <PresentationFormat>Custom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Source Sans Pro</vt:lpstr>
      <vt:lpstr>Aptos Narrow</vt:lpstr>
      <vt:lpstr>Calibri</vt:lpstr>
      <vt:lpstr>Arial</vt:lpstr>
      <vt:lpstr>Custom Design</vt:lpstr>
      <vt:lpstr>A Vision for an AI-Savvy Library Community</vt:lpstr>
      <vt:lpstr>What do we know about AI Models?</vt:lpstr>
      <vt:lpstr>What does that mean for libraries?</vt:lpstr>
      <vt:lpstr>Image Captioning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Vessela Ensberg</dc:creator>
  <cp:lastModifiedBy>Vessela Ensberg</cp:lastModifiedBy>
  <cp:revision>7</cp:revision>
  <dcterms:created xsi:type="dcterms:W3CDTF">2024-12-05T00:11:04Z</dcterms:created>
  <dcterms:modified xsi:type="dcterms:W3CDTF">2024-12-05T04:58:56Z</dcterms:modified>
</cp:coreProperties>
</file>