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13" r:id="rId2"/>
    <p:sldId id="318" r:id="rId3"/>
    <p:sldId id="315" r:id="rId4"/>
    <p:sldId id="316" r:id="rId5"/>
    <p:sldId id="298" r:id="rId6"/>
    <p:sldId id="267" r:id="rId7"/>
    <p:sldId id="307" r:id="rId8"/>
    <p:sldId id="295" r:id="rId9"/>
    <p:sldId id="306" r:id="rId10"/>
    <p:sldId id="308" r:id="rId11"/>
    <p:sldId id="320" r:id="rId12"/>
    <p:sldId id="319" r:id="rId13"/>
    <p:sldId id="310" r:id="rId14"/>
    <p:sldId id="311" r:id="rId15"/>
    <p:sldId id="312" r:id="rId16"/>
    <p:sldId id="317" r:id="rId1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370" autoAdjust="0"/>
  </p:normalViewPr>
  <p:slideViewPr>
    <p:cSldViewPr>
      <p:cViewPr>
        <p:scale>
          <a:sx n="130" d="100"/>
          <a:sy n="130" d="100"/>
        </p:scale>
        <p:origin x="-1024" y="1256"/>
      </p:cViewPr>
      <p:guideLst>
        <p:guide orient="horz" pos="2160"/>
        <p:guide pos="2880"/>
      </p:guideLst>
    </p:cSldViewPr>
  </p:slideViewPr>
  <p:notesTextViewPr>
    <p:cViewPr>
      <p:scale>
        <a:sx n="100" d="100"/>
        <a:sy n="100" d="100"/>
      </p:scale>
      <p:origin x="0" y="0"/>
    </p:cViewPr>
  </p:notesTextViewPr>
  <p:notesViewPr>
    <p:cSldViewPr>
      <p:cViewPr varScale="1">
        <p:scale>
          <a:sx n="99" d="100"/>
          <a:sy n="99" d="100"/>
        </p:scale>
        <p:origin x="-352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charset="0"/>
              </a:defRPr>
            </a:lvl1pPr>
          </a:lstStyle>
          <a:p>
            <a:fld id="{A9BF76E9-B05D-BD48-9BD2-16E302F1353E}" type="datetimeFigureOut">
              <a:rPr lang="en-US"/>
              <a:pPr/>
              <a:t>12/14/15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charset="0"/>
              </a:defRPr>
            </a:lvl1pPr>
          </a:lstStyle>
          <a:p>
            <a:fld id="{4163B066-612F-434D-9139-69F64A7F662B}" type="slidenum">
              <a:rPr lang="en-US"/>
              <a:pPr/>
              <a:t>‹#›</a:t>
            </a:fld>
            <a:endParaRPr lang="en-US"/>
          </a:p>
        </p:txBody>
      </p:sp>
    </p:spTree>
    <p:extLst>
      <p:ext uri="{BB962C8B-B14F-4D97-AF65-F5344CB8AC3E}">
        <p14:creationId xmlns:p14="http://schemas.microsoft.com/office/powerpoint/2010/main" val="12489254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lib.ncsu.edu/event/shooting-wars-documentary-images-american-military-conflicts" TargetMode="External"/><Relationship Id="rId4" Type="http://schemas.openxmlformats.org/officeDocument/2006/relationships/hyperlink" Target="http://www.lib.ncsu.edu/event/four-horsemen-apocalypse"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900" b="1">
                <a:latin typeface="Calibri" charset="0"/>
              </a:rPr>
              <a:t>Mike and I are going to give an overview of what is essentially a growing realization that academic and research libraries are facilitating and building -</a:t>
            </a:r>
          </a:p>
          <a:p>
            <a:pPr>
              <a:lnSpc>
                <a:spcPct val="80000"/>
              </a:lnSpc>
            </a:pPr>
            <a:r>
              <a:rPr lang="en-US" sz="900" b="1">
                <a:latin typeface="Calibri" charset="0"/>
              </a:rPr>
              <a:t>New Models of Content Creation and Scholarship at the Intersection of Library Spaces, Technologies, and Expertise.  That realization emanates in our context largely from opening of the James B. Hunt Jr. Library at the NCSU Libraries in January 2013.</a:t>
            </a:r>
            <a:endParaRPr lang="en-US" sz="900">
              <a:latin typeface="Calibri" charset="0"/>
            </a:endParaRPr>
          </a:p>
          <a:p>
            <a:pPr>
              <a:lnSpc>
                <a:spcPct val="80000"/>
              </a:lnSpc>
            </a:pPr>
            <a:r>
              <a:rPr lang="en-US" sz="900" b="1">
                <a:latin typeface="Calibri" charset="0"/>
              </a:rPr>
              <a:t> </a:t>
            </a:r>
            <a:endParaRPr lang="en-US" sz="900">
              <a:latin typeface="Calibri" charset="0"/>
            </a:endParaRPr>
          </a:p>
          <a:p>
            <a:pPr>
              <a:lnSpc>
                <a:spcPct val="80000"/>
              </a:lnSpc>
            </a:pPr>
            <a:r>
              <a:rPr lang="en-US" sz="900" b="1">
                <a:latin typeface="Calibri" charset="0"/>
              </a:rPr>
              <a:t> </a:t>
            </a:r>
            <a:endParaRPr lang="en-US" sz="900">
              <a:latin typeface="Calibri" charset="0"/>
            </a:endParaRPr>
          </a:p>
          <a:p>
            <a:pPr>
              <a:lnSpc>
                <a:spcPct val="80000"/>
              </a:lnSpc>
            </a:pPr>
            <a:r>
              <a:rPr lang="en-US" sz="900">
                <a:latin typeface="Calibri" charset="0"/>
              </a:rPr>
              <a:t>URL(s) Associated With Your Project:</a:t>
            </a:r>
          </a:p>
          <a:p>
            <a:pPr>
              <a:lnSpc>
                <a:spcPct val="80000"/>
              </a:lnSpc>
            </a:pPr>
            <a:r>
              <a:rPr lang="en-US" sz="900" b="1">
                <a:latin typeface="Calibri" charset="0"/>
              </a:rPr>
              <a:t/>
            </a:r>
            <a:br>
              <a:rPr lang="en-US" sz="900" b="1">
                <a:latin typeface="Calibri" charset="0"/>
              </a:rPr>
            </a:br>
            <a:r>
              <a:rPr lang="en-US" sz="900" b="1">
                <a:latin typeface="Calibri" charset="0"/>
              </a:rPr>
              <a:t>* </a:t>
            </a:r>
            <a:r>
              <a:rPr lang="en-US" sz="600" b="1">
                <a:latin typeface="Calibri" charset="0"/>
                <a:hlinkClick r:id="rId3"/>
              </a:rPr>
              <a:t>http://www.lib.ncsu.edu/event/shooting-wars-documentary-images-american-military-conflicts</a:t>
            </a:r>
            <a:r>
              <a:rPr lang="en-US" sz="900" b="1">
                <a:latin typeface="Calibri" charset="0"/>
              </a:rPr>
              <a:t/>
            </a:r>
            <a:br>
              <a:rPr lang="en-US" sz="900" b="1">
                <a:latin typeface="Calibri" charset="0"/>
              </a:rPr>
            </a:br>
            <a:r>
              <a:rPr lang="en-US" sz="900" b="1">
                <a:latin typeface="Calibri" charset="0"/>
              </a:rPr>
              <a:t>* </a:t>
            </a:r>
            <a:r>
              <a:rPr lang="en-US" sz="600" b="1">
                <a:latin typeface="Calibri" charset="0"/>
                <a:hlinkClick r:id="rId4"/>
              </a:rPr>
              <a:t>http://www.lib.ncsu.edu/event/four-horsemen-apocalypse</a:t>
            </a:r>
            <a:r>
              <a:rPr lang="en-US" sz="900" b="1">
                <a:latin typeface="Calibri" charset="0"/>
              </a:rPr>
              <a:t/>
            </a:r>
            <a:br>
              <a:rPr lang="en-US" sz="900" b="1">
                <a:latin typeface="Calibri" charset="0"/>
              </a:rPr>
            </a:br>
            <a:r>
              <a:rPr lang="en-US" sz="900">
                <a:latin typeface="Calibri" charset="0"/>
              </a:rPr>
              <a:t> </a:t>
            </a:r>
          </a:p>
          <a:p>
            <a:pPr>
              <a:lnSpc>
                <a:spcPct val="80000"/>
              </a:lnSpc>
            </a:pPr>
            <a:r>
              <a:rPr lang="en-US" sz="900">
                <a:latin typeface="Calibri" charset="0"/>
              </a:rPr>
              <a:t>The evolution of libraries working more broadly and deeply across the research life-cycle is undeniable – along with that the transformation of physical spaces and library environments to support scholars is also undeniable.  </a:t>
            </a:r>
          </a:p>
          <a:p>
            <a:pPr>
              <a:lnSpc>
                <a:spcPct val="80000"/>
              </a:lnSpc>
            </a:pPr>
            <a:endParaRPr lang="en-US" sz="900">
              <a:latin typeface="Calibri" charset="0"/>
            </a:endParaRPr>
          </a:p>
          <a:p>
            <a:pPr>
              <a:lnSpc>
                <a:spcPct val="80000"/>
              </a:lnSpc>
            </a:pPr>
            <a:r>
              <a:rPr lang="en-US" sz="900">
                <a:latin typeface="Calibri" charset="0"/>
              </a:rPr>
              <a:t>This is in fact a wonderful opportunity for libraries as they transform to provide not only knowledge services, but as a collaborative partner in the creation of information in many forms.  Collaborative spaces, technologies, and expertise to support creation and ideation become catalysts for research productivity and learning.</a:t>
            </a:r>
          </a:p>
          <a:p>
            <a:pPr>
              <a:lnSpc>
                <a:spcPct val="80000"/>
              </a:lnSpc>
            </a:pPr>
            <a:r>
              <a:rPr lang="en-US" sz="900">
                <a:latin typeface="Calibri" charset="0"/>
              </a:rPr>
              <a:t> </a:t>
            </a:r>
            <a:br>
              <a:rPr lang="en-US" sz="900">
                <a:latin typeface="Calibri" charset="0"/>
              </a:rPr>
            </a:br>
            <a:r>
              <a:rPr lang="en-US" sz="900">
                <a:latin typeface="Calibri" charset="0"/>
              </a:rPr>
              <a:t>One of the many issues associated with these transformations is the realization that we are collaborating with scholars to create new forms and sets of digital scholarship in these spaces.  </a:t>
            </a:r>
            <a:r>
              <a:rPr lang="en-US" sz="600">
                <a:latin typeface="Calibri" charset="0"/>
              </a:rPr>
              <a:t>These spaces enable scholarship created within high-definition, large-scale visual collaborative environments. This emergent model of scholarly communication can be experienced within those specific contexts or through digital surrogates on the networked web.   The realization that we are partners in the creation of new scholarship and the downstream implications of that realization create a robust and broad set of opportunities and challenges beyond the initial collaboration with the scholar in the space.  Let me step back a bit before we dive into those.</a:t>
            </a:r>
          </a:p>
          <a:p>
            <a:pPr>
              <a:lnSpc>
                <a:spcPct val="80000"/>
              </a:lnSpc>
            </a:pPr>
            <a:endParaRPr lang="en-US" sz="600" b="1">
              <a:latin typeface="Calibri" charset="0"/>
            </a:endParaRPr>
          </a:p>
          <a:p>
            <a:pPr>
              <a:lnSpc>
                <a:spcPct val="80000"/>
              </a:lnSpc>
            </a:pPr>
            <a:r>
              <a:rPr lang="en-US" sz="600" b="1">
                <a:latin typeface="Calibri" charset="0"/>
              </a:rPr>
              <a:t>From experiencing in three dimensions the sermons of John Donne in 1622 to interactive media interpretations of American wars , scholars are partnering with libraries to create immersive digital scholarship. Viewing the library as a research platform for these emergent forms of digital scholarship presents several opportunities and challenges. Opportunities include re-engaging faculty in the use of library space, integrating the full life-cycle of the research enterprise, and engaging broad communities in the changing nature of digitally-driven scholarship. Issues such as identifying and filtering collaborations, strategically managing staff resources, creating surrogates of immersive digital scholarship, and preserving this content for the future present an array of challenges for libraries that require coordination across organizations. From engaging and using high-technology spaces to documenting the data and digital objects created -- this developing scholarly communication medium brings to bear the multifaceted skills and organizational capabilities of libraries.</a:t>
            </a:r>
            <a:endParaRPr lang="en-US" sz="600">
              <a:latin typeface="Calibri" charset="0"/>
            </a:endParaRPr>
          </a:p>
          <a:p>
            <a:pPr>
              <a:lnSpc>
                <a:spcPct val="80000"/>
              </a:lnSpc>
            </a:pPr>
            <a:r>
              <a:rPr lang="en-US" sz="900">
                <a:latin typeface="Calibri" charset="0"/>
              </a:rPr>
              <a:t/>
            </a:r>
            <a:br>
              <a:rPr lang="en-US" sz="900">
                <a:latin typeface="Calibri" charset="0"/>
              </a:rPr>
            </a:br>
            <a:endParaRPr lang="en-US" sz="900">
              <a:latin typeface="Calibri" charset="0"/>
            </a:endParaRP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94B7D38-71CE-9D4D-90B5-350964E2FC2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Calibri" charset="0"/>
              </a:rPr>
              <a:t>One last project,</a:t>
            </a:r>
            <a:r>
              <a:rPr lang="en-US" sz="1600" baseline="0" dirty="0" smtClean="0">
                <a:latin typeface="Calibri" charset="0"/>
              </a:rPr>
              <a:t> which</a:t>
            </a:r>
            <a:r>
              <a:rPr lang="en-US" sz="1600" dirty="0" smtClean="0">
                <a:latin typeface="Calibri" charset="0"/>
              </a:rPr>
              <a:t> </a:t>
            </a:r>
            <a:r>
              <a:rPr lang="en-US" sz="1600" dirty="0" smtClean="0">
                <a:latin typeface="Calibri" charset="0"/>
              </a:rPr>
              <a:t>is an example</a:t>
            </a:r>
            <a:r>
              <a:rPr lang="en-US" sz="1600" baseline="0" dirty="0" smtClean="0">
                <a:latin typeface="Calibri" charset="0"/>
              </a:rPr>
              <a:t> of a s</a:t>
            </a:r>
            <a:r>
              <a:rPr lang="en-US" sz="1600" dirty="0" smtClean="0">
                <a:latin typeface="Calibri" charset="0"/>
              </a:rPr>
              <a:t>ponsored research collaboration,</a:t>
            </a:r>
            <a:r>
              <a:rPr lang="en-US" sz="1600" baseline="0" dirty="0" smtClean="0">
                <a:latin typeface="Calibri" charset="0"/>
              </a:rPr>
              <a:t> the Virtual Paul’s Cross Project. </a:t>
            </a:r>
            <a:r>
              <a:rPr lang="en-US" sz="1600" dirty="0" smtClean="0"/>
              <a:t>An architecture and English professor worked together to recreate the delivery of John Donne’s sermon for Gunpowder Day, November 5, 1622 in our Teaching and Visualization Lab. They used acoustical modeling of a space that had to be recreated virtually through archival research because it doesn’t exist anymore, it burned down. So rather than only reading the text of Donne,</a:t>
            </a:r>
            <a:r>
              <a:rPr lang="en-US" sz="1600" baseline="0" dirty="0" smtClean="0"/>
              <a:t> students can experience his words as they would have in the 17</a:t>
            </a:r>
            <a:r>
              <a:rPr lang="en-US" sz="1600" baseline="30000" dirty="0" smtClean="0"/>
              <a:t>th</a:t>
            </a:r>
            <a:r>
              <a:rPr lang="en-US" sz="1600" baseline="0" dirty="0" smtClean="0"/>
              <a:t> century.</a:t>
            </a:r>
            <a:r>
              <a:rPr lang="en-US" sz="160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aseline="0" dirty="0" smtClean="0">
              <a:latin typeface="Calibri"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aseline="0" dirty="0" smtClean="0">
                <a:latin typeface="Calibri" charset="0"/>
              </a:rPr>
              <a:t>This </a:t>
            </a:r>
            <a:r>
              <a:rPr lang="en-US" sz="1600" baseline="0" dirty="0" smtClean="0">
                <a:latin typeface="Calibri" charset="0"/>
              </a:rPr>
              <a:t>was one of our early collaborations </a:t>
            </a:r>
            <a:r>
              <a:rPr lang="en-US" sz="1600" baseline="0" dirty="0" smtClean="0">
                <a:latin typeface="Calibri" charset="0"/>
              </a:rPr>
              <a:t>in </a:t>
            </a:r>
            <a:r>
              <a:rPr lang="en-US" sz="1600" baseline="0" dirty="0" smtClean="0">
                <a:latin typeface="Calibri" charset="0"/>
              </a:rPr>
              <a:t>the Hunt Library, so I want to give you an </a:t>
            </a:r>
            <a:r>
              <a:rPr lang="en-US" sz="1600" baseline="0" dirty="0" smtClean="0">
                <a:latin typeface="Calibri" charset="0"/>
              </a:rPr>
              <a:t>update in case you’ve heard of this project already. </a:t>
            </a:r>
            <a:r>
              <a:rPr lang="en-US" sz="1600" dirty="0" smtClean="0"/>
              <a:t>The National Endowment for the Humanities recently awarded </a:t>
            </a:r>
            <a:r>
              <a:rPr lang="en-US" sz="1600" dirty="0" smtClean="0"/>
              <a:t>this team its </a:t>
            </a:r>
            <a:r>
              <a:rPr lang="en-US" sz="1600" dirty="0" smtClean="0"/>
              <a:t>largest grant ever on the </a:t>
            </a:r>
            <a:r>
              <a:rPr lang="en-US" sz="1600" dirty="0" smtClean="0"/>
              <a:t>merits of the work that we did together. Considering that NC </a:t>
            </a:r>
            <a:r>
              <a:rPr lang="en-US" sz="1600" baseline="0" dirty="0" smtClean="0"/>
              <a:t>State </a:t>
            </a:r>
            <a:r>
              <a:rPr lang="en-US" sz="1600" baseline="0" dirty="0" smtClean="0"/>
              <a:t>is </a:t>
            </a:r>
            <a:r>
              <a:rPr lang="en-US" sz="1600" baseline="0" dirty="0" smtClean="0"/>
              <a:t>primarily a </a:t>
            </a:r>
            <a:r>
              <a:rPr lang="en-US" sz="1600" baseline="0" dirty="0" smtClean="0"/>
              <a:t>STEM </a:t>
            </a:r>
            <a:r>
              <a:rPr lang="en-US" sz="1600" baseline="0" dirty="0" smtClean="0"/>
              <a:t>school, that grant really speaks </a:t>
            </a:r>
            <a:r>
              <a:rPr lang="en-US" sz="1600" baseline="0" dirty="0" smtClean="0"/>
              <a:t>to the ability of these spaces to provide a competitive advantage to our humanities researchers and help them stand out </a:t>
            </a:r>
            <a:r>
              <a:rPr lang="en-US" sz="1600" baseline="0" dirty="0" smtClean="0"/>
              <a:t>in </a:t>
            </a:r>
            <a:r>
              <a:rPr lang="en-US" sz="1600" baseline="0" dirty="0" smtClean="0"/>
              <a:t>the field.</a:t>
            </a:r>
            <a:endParaRPr lang="en-US" sz="1600" dirty="0" smtClean="0">
              <a:latin typeface="Calibri" charset="0"/>
            </a:endParaRPr>
          </a:p>
          <a:p>
            <a:endParaRPr lang="en-US" sz="1600" dirty="0">
              <a:latin typeface="Calibri" charset="0"/>
            </a:endParaRPr>
          </a:p>
        </p:txBody>
      </p:sp>
      <p:sp>
        <p:nvSpPr>
          <p:cNvPr id="1946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31643F1E-E87B-0649-9DF6-95248959FF79}" type="slidenum">
              <a:rPr lang="en-US"/>
              <a:pPr algn="r" eaLnBrk="1" hangingPunct="1"/>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pPr marL="0" indent="0">
              <a:buFontTx/>
              <a:buNone/>
            </a:pPr>
            <a:r>
              <a:rPr lang="en-US" sz="1600" dirty="0" smtClean="0">
                <a:latin typeface="Calibri" charset="0"/>
              </a:rPr>
              <a:t>As Greg mentioned, these kinds of projects are not without their challenges, so I’m going to briefly</a:t>
            </a:r>
            <a:r>
              <a:rPr lang="en-US" sz="1600" baseline="0" dirty="0" smtClean="0">
                <a:latin typeface="Calibri" charset="0"/>
              </a:rPr>
              <a:t> expand on some of those.</a:t>
            </a:r>
            <a:endParaRPr lang="en-US" sz="1600" dirty="0">
              <a:latin typeface="Calibri" charset="0"/>
            </a:endParaRPr>
          </a:p>
        </p:txBody>
      </p:sp>
      <p:sp>
        <p:nvSpPr>
          <p:cNvPr id="2048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AD573900-4BDC-3A4C-A63D-6A491A494313}" type="slidenum">
              <a:rPr lang="en-US"/>
              <a:pPr algn="r" eaLnBrk="1" hangingPunct="1"/>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pPr marL="0" indent="0">
              <a:buFontTx/>
              <a:buNone/>
            </a:pPr>
            <a:r>
              <a:rPr lang="en-US" sz="1600" dirty="0" smtClean="0">
                <a:latin typeface="Calibri" charset="0"/>
              </a:rPr>
              <a:t>Expertise,</a:t>
            </a:r>
            <a:r>
              <a:rPr lang="en-US" sz="1600" baseline="0" dirty="0" smtClean="0">
                <a:latin typeface="Calibri" charset="0"/>
              </a:rPr>
              <a:t> of course, is a human resource. And if your scholarly output is an interactive, multimodal, digitally humanistic happening in a library, all those skills are probably not going to reside in a single human being. This picture of a planning meeting with David shows our Director of Publications, our digital media librarian, and our director of program planning and events, and that was about half the people in the room. So </a:t>
            </a:r>
            <a:r>
              <a:rPr lang="en-US" sz="1600" baseline="0" dirty="0" smtClean="0">
                <a:latin typeface="Calibri" charset="0"/>
              </a:rPr>
              <a:t>it </a:t>
            </a:r>
            <a:r>
              <a:rPr lang="en-US" sz="1600" baseline="0" dirty="0" smtClean="0">
                <a:latin typeface="Calibri" charset="0"/>
              </a:rPr>
              <a:t>takes a fair amount of </a:t>
            </a:r>
            <a:r>
              <a:rPr lang="en-US" sz="1600" baseline="0" dirty="0" smtClean="0">
                <a:latin typeface="Calibri" charset="0"/>
              </a:rPr>
              <a:t>talented librarians </a:t>
            </a:r>
            <a:r>
              <a:rPr lang="en-US" sz="1600" baseline="0" dirty="0" smtClean="0">
                <a:latin typeface="Calibri" charset="0"/>
              </a:rPr>
              <a:t>to create an amazing project like </a:t>
            </a:r>
            <a:r>
              <a:rPr lang="en-US" sz="1600" baseline="0" dirty="0" smtClean="0">
                <a:latin typeface="Calibri" charset="0"/>
              </a:rPr>
              <a:t>David’s.</a:t>
            </a:r>
          </a:p>
          <a:p>
            <a:pPr marL="0" indent="0">
              <a:buFontTx/>
              <a:buNone/>
            </a:pPr>
            <a:endParaRPr lang="en-US" sz="1600" baseline="0" dirty="0" smtClean="0">
              <a:latin typeface="Calibri" charset="0"/>
            </a:endParaRPr>
          </a:p>
          <a:p>
            <a:pPr marL="0" indent="0">
              <a:buFontTx/>
              <a:buNone/>
            </a:pPr>
            <a:r>
              <a:rPr lang="en-US" sz="1600" baseline="0" dirty="0" smtClean="0">
                <a:latin typeface="Calibri" charset="0"/>
              </a:rPr>
              <a:t>And amazing projects require good project management. In the case of David’s events, there was a dedicated project manager (me). And finally, this all had to happen while we were managing our existing daily responsibilities. The world doesn’t stop when you host a visiting scholar, and it can be difficult to clear your calendar</a:t>
            </a:r>
            <a:r>
              <a:rPr lang="en-US" sz="1600" baseline="0" dirty="0" smtClean="0">
                <a:latin typeface="Calibri" charset="0"/>
              </a:rPr>
              <a:t>.</a:t>
            </a:r>
          </a:p>
          <a:p>
            <a:pPr marL="0" indent="0">
              <a:buFontTx/>
              <a:buNone/>
            </a:pPr>
            <a:endParaRPr lang="en-US" sz="1600" baseline="0" dirty="0" smtClean="0">
              <a:latin typeface="Calibri" charset="0"/>
            </a:endParaRPr>
          </a:p>
          <a:p>
            <a:pPr marL="0" indent="0">
              <a:buFontTx/>
              <a:buNone/>
            </a:pPr>
            <a:r>
              <a:rPr lang="en-US" sz="1600" baseline="0" dirty="0" smtClean="0">
                <a:latin typeface="Calibri" charset="0"/>
              </a:rPr>
              <a:t>This is a very different model of service than say, putting your course materials on reserve. There’s a question of scale here. We have something like 2300 faculty. Could we do something like this with each one of them? Obviously the answer is no, there aren’t even enough hours in the day to do that, even if we had the staff resources. </a:t>
            </a:r>
          </a:p>
          <a:p>
            <a:pPr marL="0" indent="0">
              <a:buFontTx/>
              <a:buNone/>
            </a:pPr>
            <a:endParaRPr lang="en-US" sz="1600" baseline="0" dirty="0" smtClean="0">
              <a:latin typeface="Calibri" charset="0"/>
            </a:endParaRPr>
          </a:p>
          <a:p>
            <a:pPr marL="0" indent="0">
              <a:buFontTx/>
              <a:buNone/>
            </a:pPr>
            <a:r>
              <a:rPr lang="en-US" sz="1600" baseline="0" dirty="0" smtClean="0">
                <a:latin typeface="Calibri" charset="0"/>
              </a:rPr>
              <a:t>So the question becomes, how do you turn collaboration into a service? How do you decide which projects to devote resources to and how do you make that process transparent to faculty? </a:t>
            </a:r>
          </a:p>
          <a:p>
            <a:pPr marL="0" indent="0">
              <a:buFontTx/>
              <a:buNone/>
            </a:pPr>
            <a:endParaRPr lang="en-US" sz="1600" dirty="0" smtClean="0">
              <a:latin typeface="Calibri" charset="0"/>
            </a:endParaRPr>
          </a:p>
        </p:txBody>
      </p:sp>
      <p:sp>
        <p:nvSpPr>
          <p:cNvPr id="2048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AD573900-4BDC-3A4C-A63D-6A491A494313}" type="slidenum">
              <a:rPr lang="en-US"/>
              <a:pPr algn="r" eaLnBrk="1" hangingPunct="1"/>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Calibri" charset="0"/>
              </a:rPr>
              <a:t>The truth</a:t>
            </a:r>
            <a:r>
              <a:rPr lang="en-US" sz="1600" baseline="0" dirty="0" smtClean="0">
                <a:latin typeface="Calibri" charset="0"/>
              </a:rPr>
              <a:t> is that, right now, not all 2300 of those faculty want to collaborate with </a:t>
            </a:r>
            <a:r>
              <a:rPr lang="en-US" sz="1600" baseline="0" dirty="0" smtClean="0">
                <a:latin typeface="Calibri" charset="0"/>
              </a:rPr>
              <a:t>us in that way, </a:t>
            </a:r>
            <a:r>
              <a:rPr lang="en-US" sz="1600" baseline="0" dirty="0" smtClean="0">
                <a:latin typeface="Calibri" charset="0"/>
              </a:rPr>
              <a:t>because not all of them are incentivized to do that. </a:t>
            </a:r>
            <a:r>
              <a:rPr lang="en-US" sz="1600" dirty="0" smtClean="0">
                <a:latin typeface="Calibri" charset="0"/>
              </a:rPr>
              <a:t>Professors</a:t>
            </a:r>
            <a:r>
              <a:rPr lang="en-US" sz="1600" baseline="0" dirty="0" smtClean="0">
                <a:latin typeface="Calibri" charset="0"/>
              </a:rPr>
              <a:t> might say, sure, I’d like to use these spaces to do something new, but would I get “credit” for it? </a:t>
            </a:r>
            <a:r>
              <a:rPr lang="en-US" sz="1600" baseline="0" dirty="0" smtClean="0">
                <a:latin typeface="Calibri" charset="0"/>
              </a:rPr>
              <a:t>Are these projects treated as </a:t>
            </a:r>
            <a:r>
              <a:rPr lang="en-US" sz="1600" baseline="0" dirty="0" smtClean="0">
                <a:latin typeface="Calibri" charset="0"/>
              </a:rPr>
              <a:t>a kind of publication? </a:t>
            </a:r>
            <a:r>
              <a:rPr lang="en-US" sz="1600" dirty="0" smtClean="0">
                <a:latin typeface="Calibri" charset="0"/>
              </a:rPr>
              <a:t> Are they going to make it into the tenure portfolio of a professor or onto her CV? The answer to that depends somewhat on the discipline and on</a:t>
            </a:r>
            <a:r>
              <a:rPr lang="en-US" sz="1600" baseline="0" dirty="0" smtClean="0">
                <a:latin typeface="Calibri" charset="0"/>
              </a:rPr>
              <a:t> departmental policies or on the individual. But one thing I’d really like to see us work on is finding or establishing a network that could provide a peer review mechanism for experiential scholarly communication. The methods for that kind of evaluation exist, I think, but I’m not sure the platform for it does yet. I’d love to be corrected if I’m wrong</a:t>
            </a:r>
            <a:r>
              <a:rPr lang="en-US" sz="1600" baseline="0" dirty="0" smtClean="0">
                <a:latin typeface="Calibri" charset="0"/>
              </a:rPr>
              <a:t>! However, I do want to point out the fact that what you see here is the other winning student piece from last year’s Code+Art contest. For students, what constitutes a “publication” is very different. For the Code+Art winners, their installations are going to go on their resumes and in their job p</a:t>
            </a:r>
            <a:r>
              <a:rPr lang="en-US" sz="1600" dirty="0" smtClean="0">
                <a:latin typeface="Calibri" charset="0"/>
              </a:rPr>
              <a:t>ortfolios,</a:t>
            </a:r>
            <a:r>
              <a:rPr lang="en-US" sz="1600" baseline="0" dirty="0" smtClean="0">
                <a:latin typeface="Calibri" charset="0"/>
              </a:rPr>
              <a:t> and help get them jobs. For me, being a part of that student success is one of the main reasons I’m a librarian.</a:t>
            </a:r>
            <a:endParaRPr lang="en-US" sz="1600" baseline="0" dirty="0" smtClean="0">
              <a:latin typeface="Calibri" charset="0"/>
            </a:endParaRPr>
          </a:p>
        </p:txBody>
      </p:sp>
      <p:sp>
        <p:nvSpPr>
          <p:cNvPr id="2048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AD573900-4BDC-3A4C-A63D-6A491A494313}" type="slidenum">
              <a:rPr lang="en-US"/>
              <a:pPr algn="r" eaLnBrk="1" hangingPunct="1"/>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pPr marL="0" indent="0">
              <a:buFontTx/>
              <a:buNone/>
            </a:pPr>
            <a:r>
              <a:rPr lang="en-US" sz="1600" dirty="0" smtClean="0">
                <a:latin typeface="Calibri" charset="0"/>
              </a:rPr>
              <a:t>When was the last time you went to an academic lecture and then later, when you were talking about it to someone</a:t>
            </a:r>
            <a:r>
              <a:rPr lang="en-US" sz="1600" baseline="0" dirty="0" smtClean="0">
                <a:latin typeface="Calibri" charset="0"/>
              </a:rPr>
              <a:t> else, said, “I can’t explain it, you just had to be there.”?</a:t>
            </a:r>
            <a:r>
              <a:rPr lang="en-US" sz="1600" dirty="0" smtClean="0">
                <a:latin typeface="Calibri" charset="0"/>
              </a:rPr>
              <a:t> I found myself wanting</a:t>
            </a:r>
            <a:r>
              <a:rPr lang="en-US" sz="1600" baseline="0" dirty="0" smtClean="0">
                <a:latin typeface="Calibri" charset="0"/>
              </a:rPr>
              <a:t> to say that about our work with </a:t>
            </a:r>
            <a:r>
              <a:rPr lang="en-US" sz="1600" dirty="0" smtClean="0">
                <a:latin typeface="Calibri" charset="0"/>
              </a:rPr>
              <a:t>David, and then I realized that was really problematic! He</a:t>
            </a:r>
            <a:r>
              <a:rPr lang="en-US" sz="1600" baseline="0" dirty="0" smtClean="0">
                <a:latin typeface="Calibri" charset="0"/>
              </a:rPr>
              <a:t> was challenging foundational myths about the most important art school in America. Isn’t that knowledge that we want to disseminate far and wide and not just to the people who were lucky enough to be within driving distance? So we have a real challenge in conveying this scholarly experience to people outside of the physical spaces in which they occurred. In fact the ideal is to produce </a:t>
            </a:r>
            <a:r>
              <a:rPr lang="en-US" sz="1600" baseline="0" dirty="0" smtClean="0">
                <a:latin typeface="Calibri" charset="0"/>
              </a:rPr>
              <a:t>scholarly output </a:t>
            </a:r>
            <a:r>
              <a:rPr lang="en-US" sz="1600" baseline="0" dirty="0" smtClean="0">
                <a:latin typeface="Calibri" charset="0"/>
              </a:rPr>
              <a:t>that </a:t>
            </a:r>
            <a:r>
              <a:rPr lang="en-US" sz="1600" baseline="0" dirty="0" smtClean="0">
                <a:latin typeface="Calibri" charset="0"/>
              </a:rPr>
              <a:t>has the intimacy of a face-to-face gathering like this but also allows </a:t>
            </a:r>
            <a:r>
              <a:rPr lang="en-US" sz="1600" baseline="0" dirty="0" smtClean="0">
                <a:latin typeface="Calibri" charset="0"/>
              </a:rPr>
              <a:t>us to reach web </a:t>
            </a:r>
            <a:r>
              <a:rPr lang="en-US" sz="1600" baseline="0" dirty="0" smtClean="0">
                <a:latin typeface="Calibri" charset="0"/>
              </a:rPr>
              <a:t>scale. </a:t>
            </a:r>
            <a:endParaRPr lang="en-US" sz="1600" dirty="0" smtClean="0">
              <a:latin typeface="Calibri" charset="0"/>
            </a:endParaRPr>
          </a:p>
        </p:txBody>
      </p:sp>
      <p:sp>
        <p:nvSpPr>
          <p:cNvPr id="2048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AD573900-4BDC-3A4C-A63D-6A491A494313}" type="slidenum">
              <a:rPr lang="en-US"/>
              <a:pPr algn="r" eaLnBrk="1" hangingPunct="1"/>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aseline="0" dirty="0" smtClean="0">
                <a:latin typeface="Calibri" charset="0"/>
              </a:rPr>
              <a:t>So until </a:t>
            </a:r>
            <a:r>
              <a:rPr lang="en-US" sz="1600" baseline="0" dirty="0" smtClean="0">
                <a:latin typeface="Calibri" charset="0"/>
              </a:rPr>
              <a:t>real-time virtual reality becomes widespread, we may have to depend on the creation of surrogates to experience the content outside of the spaces for which it was intended. For the Virtual Paul’s Cross Project, I helped create a mini-documentary about the piece where the PIs for the project discuss their methodologies and what went into the creation of the project. This </a:t>
            </a:r>
            <a:r>
              <a:rPr lang="en-US" sz="1600" baseline="0" dirty="0" smtClean="0">
                <a:latin typeface="Calibri" charset="0"/>
              </a:rPr>
              <a:t>four </a:t>
            </a:r>
            <a:r>
              <a:rPr lang="en-US" sz="1600" baseline="0" dirty="0" smtClean="0">
                <a:latin typeface="Calibri" charset="0"/>
              </a:rPr>
              <a:t>minute video is on YouTube and allows people to get a sense of the scholarship behind the piece. In fact it often is played in conjunction with demos of the piece in our teaching and visualization lab, but it is still only a surrogate for the actual experience. And the creation of the surrogate itself was time and resource intensive </a:t>
            </a:r>
            <a:r>
              <a:rPr lang="en-US" sz="1600" baseline="0" dirty="0" smtClean="0">
                <a:latin typeface="Calibri" charset="0"/>
              </a:rPr>
              <a:t>so surrogate creation has to be part of the project planning from the beginning. </a:t>
            </a:r>
            <a:endParaRPr lang="en-US" sz="1600" baseline="0" dirty="0" smtClean="0">
              <a:latin typeface="Calibri" charset="0"/>
            </a:endParaRPr>
          </a:p>
        </p:txBody>
      </p:sp>
      <p:sp>
        <p:nvSpPr>
          <p:cNvPr id="2048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AD573900-4BDC-3A4C-A63D-6A491A494313}" type="slidenum">
              <a:rPr lang="en-US"/>
              <a:pPr algn="r" eaLnBrk="1" hangingPunct="1"/>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1600" dirty="0" smtClean="0">
                <a:latin typeface="Calibri" charset="0"/>
              </a:rPr>
              <a:t>Thanks for your time. We’d love to take your questions and hear more about what you’re doing at your libraries.</a:t>
            </a:r>
            <a:endParaRPr lang="en-US" sz="1600" dirty="0">
              <a:latin typeface="Calibri" charset="0"/>
            </a:endParaRP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94B7D38-71CE-9D4D-90B5-350964E2FC23}" type="slidenum">
              <a:rPr lang="en-US"/>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547938" y="696913"/>
            <a:ext cx="1914525" cy="1436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xfrm>
            <a:off x="701675" y="2286000"/>
            <a:ext cx="5607050" cy="6313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endParaRPr lang="en-US" sz="1100">
              <a:latin typeface="Calibri" charset="0"/>
            </a:endParaRPr>
          </a:p>
          <a:p>
            <a:pPr>
              <a:lnSpc>
                <a:spcPct val="90000"/>
              </a:lnSpc>
            </a:pPr>
            <a:r>
              <a:rPr lang="en-US" sz="1100">
                <a:latin typeface="Calibri" charset="0"/>
              </a:rPr>
              <a:t>The evolution of libraries working more broadly and deeply across the research life-cycle is undeniable – along with that the transformation of physical spaces and library environments to support scholars is also undeniable.  </a:t>
            </a:r>
          </a:p>
          <a:p>
            <a:pPr>
              <a:lnSpc>
                <a:spcPct val="90000"/>
              </a:lnSpc>
            </a:pPr>
            <a:endParaRPr lang="en-US" sz="1100">
              <a:latin typeface="Calibri" charset="0"/>
            </a:endParaRPr>
          </a:p>
          <a:p>
            <a:pPr>
              <a:lnSpc>
                <a:spcPct val="90000"/>
              </a:lnSpc>
            </a:pPr>
            <a:r>
              <a:rPr lang="en-US" sz="1100">
                <a:latin typeface="Calibri" charset="0"/>
              </a:rPr>
              <a:t>For us that evolution has been ongoing for many years, but the opening of the Hunt Library was a major evolutionary driver and milestone moment.  It became a hugely tangible and significant investment in the digital research and scholarship (and pedagogy) of our faculty and advanced students.</a:t>
            </a:r>
          </a:p>
          <a:p>
            <a:pPr>
              <a:lnSpc>
                <a:spcPct val="90000"/>
              </a:lnSpc>
            </a:pPr>
            <a:endParaRPr lang="en-US" sz="1100">
              <a:latin typeface="Calibri" charset="0"/>
            </a:endParaRPr>
          </a:p>
          <a:p>
            <a:pPr>
              <a:lnSpc>
                <a:spcPct val="90000"/>
              </a:lnSpc>
            </a:pPr>
            <a:r>
              <a:rPr lang="en-US" sz="1100">
                <a:latin typeface="Calibri" charset="0"/>
              </a:rPr>
              <a:t>Hunt Library Context.</a:t>
            </a:r>
          </a:p>
          <a:p>
            <a:pPr lvl="1">
              <a:lnSpc>
                <a:spcPct val="90000"/>
              </a:lnSpc>
            </a:pPr>
            <a:r>
              <a:rPr lang="en-US" sz="1100">
                <a:latin typeface="Calibri" charset="0"/>
              </a:rPr>
              <a:t>The Hunt Library was planned and built with multiple high-technology, collaborative, large-scale visual environments for use in digital scholarship, interdisciplinary collaboration, and digitally-enhanced teaching.</a:t>
            </a:r>
          </a:p>
          <a:p>
            <a:pPr lvl="1">
              <a:lnSpc>
                <a:spcPct val="90000"/>
              </a:lnSpc>
            </a:pPr>
            <a:endParaRPr lang="en-US" sz="1100">
              <a:latin typeface="Calibri" charset="0"/>
            </a:endParaRPr>
          </a:p>
          <a:p>
            <a:pPr lvl="1">
              <a:lnSpc>
                <a:spcPct val="90000"/>
              </a:lnSpc>
            </a:pPr>
            <a:r>
              <a:rPr lang="en-US" sz="1100">
                <a:latin typeface="Calibri" charset="0"/>
              </a:rPr>
              <a:t>Opportunities for re-engaging faculty in the use of library space, integrating the full life-cycle of the research enterprise, and engaging broad communities in the changing nature of digitally-driven scholarship.</a:t>
            </a:r>
          </a:p>
          <a:p>
            <a:pPr lvl="1">
              <a:lnSpc>
                <a:spcPct val="90000"/>
              </a:lnSpc>
            </a:pPr>
            <a:endParaRPr lang="en-US" sz="1100">
              <a:latin typeface="Calibri" charset="0"/>
            </a:endParaRPr>
          </a:p>
          <a:p>
            <a:pPr lvl="1">
              <a:lnSpc>
                <a:spcPct val="90000"/>
              </a:lnSpc>
            </a:pPr>
            <a:r>
              <a:rPr lang="en-US" sz="1100">
                <a:latin typeface="Calibri" charset="0"/>
              </a:rPr>
              <a:t>Game Lab that includes a large (20.3x5 foot) interactive Christie® MicroTile® display, which can be used as a single panorama or divided into multiple sections.</a:t>
            </a:r>
          </a:p>
          <a:p>
            <a:pPr lvl="1">
              <a:lnSpc>
                <a:spcPct val="90000"/>
              </a:lnSpc>
            </a:pPr>
            <a:endParaRPr lang="en-US" sz="1100">
              <a:latin typeface="Calibri" charset="0"/>
            </a:endParaRPr>
          </a:p>
          <a:p>
            <a:pPr lvl="1">
              <a:lnSpc>
                <a:spcPct val="90000"/>
              </a:lnSpc>
            </a:pPr>
            <a:r>
              <a:rPr lang="en-US" sz="1100">
                <a:latin typeface="Calibri" charset="0"/>
              </a:rPr>
              <a:t>Creativity Studio - a high-technology "white-box" space that can be configured for a wide variety of teaching, learning, and collaborative activities in many disciplines. It features high-definition projectors and movable and writable walls. The Studio can be configured for simulations and virtual environments.</a:t>
            </a:r>
          </a:p>
          <a:p>
            <a:pPr lvl="1">
              <a:lnSpc>
                <a:spcPct val="90000"/>
              </a:lnSpc>
            </a:pPr>
            <a:endParaRPr lang="en-US" sz="1100">
              <a:latin typeface="Calibri" charset="0"/>
            </a:endParaRPr>
          </a:p>
          <a:p>
            <a:pPr lvl="1">
              <a:lnSpc>
                <a:spcPct val="90000"/>
              </a:lnSpc>
            </a:pPr>
            <a:r>
              <a:rPr lang="en-US" sz="1100">
                <a:latin typeface="Calibri" charset="0"/>
              </a:rPr>
              <a:t>Teaching &amp; Visualization Lab - designed as a "black box" theater for high-definition visualization and simulation, offering 270-degree immersive projection on three walls for a total of 94 linear feet of display surface.</a:t>
            </a:r>
          </a:p>
          <a:p>
            <a:pPr lvl="1">
              <a:lnSpc>
                <a:spcPct val="90000"/>
              </a:lnSpc>
            </a:pPr>
            <a:endParaRPr lang="en-US" sz="1100">
              <a:latin typeface="Calibri" charset="0"/>
            </a:endParaRPr>
          </a:p>
          <a:p>
            <a:pPr lvl="1">
              <a:lnSpc>
                <a:spcPct val="90000"/>
              </a:lnSpc>
            </a:pPr>
            <a:r>
              <a:rPr lang="en-US" sz="1100">
                <a:latin typeface="Calibri" charset="0"/>
              </a:rPr>
              <a:t>Also multiple public video walls - These displays make Hunt a storytelling building, integrating architecture and digital media to facilitate exciting new forms of communication.</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818070B5-ED30-9F4E-AA30-EF040A73BB87}" type="slidenum">
              <a:rPr lang="en-US"/>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2344738" y="696913"/>
            <a:ext cx="2320925" cy="1741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xfrm>
            <a:off x="701675" y="2590800"/>
            <a:ext cx="5607050" cy="6008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r>
              <a:rPr lang="en-US">
                <a:latin typeface="Calibri" charset="0"/>
              </a:rPr>
              <a:t>Project Incubation and Early Adopters.</a:t>
            </a:r>
          </a:p>
          <a:p>
            <a:pPr lvl="1"/>
            <a:endParaRPr lang="en-US">
              <a:latin typeface="Calibri" charset="0"/>
            </a:endParaRPr>
          </a:p>
          <a:p>
            <a:pPr lvl="1"/>
            <a:r>
              <a:rPr lang="en-US">
                <a:latin typeface="Calibri" charset="0"/>
              </a:rPr>
              <a:t>We knew these spaces could be powerful tools for teaching.  We knew they would be powerful tools for visualizing research, unlocking data and the power of large-scale, high-definition display.</a:t>
            </a:r>
          </a:p>
          <a:p>
            <a:pPr lvl="1"/>
            <a:endParaRPr lang="en-US">
              <a:latin typeface="Calibri" charset="0"/>
            </a:endParaRPr>
          </a:p>
          <a:p>
            <a:pPr lvl="1"/>
            <a:r>
              <a:rPr lang="en-US">
                <a:latin typeface="Calibri" charset="0"/>
              </a:rPr>
              <a:t>We knew these would be excellent forums for public engagement, testing of visualization and display in public environments, and conveying scholarship to public audiences.</a:t>
            </a:r>
          </a:p>
          <a:p>
            <a:pPr lvl="1"/>
            <a:endParaRPr lang="en-US">
              <a:latin typeface="Calibri" charset="0"/>
            </a:endParaRPr>
          </a:p>
          <a:p>
            <a:pPr lvl="1"/>
            <a:r>
              <a:rPr lang="en-US">
                <a:latin typeface="Calibri" charset="0"/>
              </a:rPr>
              <a:t>We worked with some early partners in our Digital Games Research Center, Computer Science, Digital Media programs, etc.  We knew these early adopters willing to test, iterate, ideate, fail, try again, and help us build were critical to success and getting future adopters and users.</a:t>
            </a:r>
          </a:p>
          <a:p>
            <a:pPr lvl="1"/>
            <a:endParaRPr lang="en-US">
              <a:latin typeface="Calibri" charset="0"/>
            </a:endParaRPr>
          </a:p>
          <a:p>
            <a:pPr lvl="1"/>
            <a:r>
              <a:rPr lang="en-US">
                <a:latin typeface="Calibri" charset="0"/>
              </a:rPr>
              <a:t>What we did not anticipate as well is the extent to which these spaces would be used to create new scholarly content - new forms of digital scholarship created specifically to be experienced within those spaces.  </a:t>
            </a:r>
          </a:p>
          <a:p>
            <a:pPr lvl="1"/>
            <a:endParaRPr lang="en-US">
              <a:latin typeface="Calibri" charset="0"/>
            </a:endParaRPr>
          </a:p>
          <a:p>
            <a:pPr lvl="1"/>
            <a:r>
              <a:rPr lang="en-US">
                <a:latin typeface="Calibri" charset="0"/>
              </a:rPr>
              <a:t>I think libraries with these types of spaces are creating emergent models of scholarly communication – which brings with it many of the opportunities, questions, roles, and responsibilities associated with more traditional forms of scholarly communication.</a:t>
            </a:r>
          </a:p>
        </p:txBody>
      </p:sp>
      <p:sp>
        <p:nvSpPr>
          <p:cNvPr id="1024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CC96459B-A030-9C42-A33B-2F7F008B10F5}" type="slidenum">
              <a:rPr lang="en-US"/>
              <a:pPr algn="r" eaLnBrk="1" hangingPunct="1"/>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pPr>
              <a:lnSpc>
                <a:spcPct val="80000"/>
              </a:lnSpc>
            </a:pPr>
            <a:r>
              <a:rPr lang="en-US" sz="1100">
                <a:latin typeface="Calibri" charset="0"/>
              </a:rPr>
              <a:t>Eventual Realization.</a:t>
            </a:r>
          </a:p>
          <a:p>
            <a:pPr lvl="1">
              <a:lnSpc>
                <a:spcPct val="80000"/>
              </a:lnSpc>
            </a:pPr>
            <a:r>
              <a:rPr lang="en-US" sz="1100">
                <a:latin typeface="Calibri" charset="0"/>
              </a:rPr>
              <a:t>Library spaces that blend collaboration areas, advanced technologies, and librarian expertise are creating new modes of scholarly communication and new relationships between libraries/librarians and faculty.  </a:t>
            </a:r>
          </a:p>
          <a:p>
            <a:pPr lvl="1">
              <a:lnSpc>
                <a:spcPct val="80000"/>
              </a:lnSpc>
            </a:pPr>
            <a:endParaRPr lang="en-US" sz="1100">
              <a:latin typeface="Calibri" charset="0"/>
            </a:endParaRPr>
          </a:p>
          <a:p>
            <a:pPr lvl="1">
              <a:lnSpc>
                <a:spcPct val="80000"/>
              </a:lnSpc>
            </a:pPr>
            <a:r>
              <a:rPr lang="en-US" sz="1100">
                <a:latin typeface="Calibri" charset="0"/>
              </a:rPr>
              <a:t>These spaces enable scholarship created within high-definition, large-scale visual collaborative environments. This emergent model of scholarly communication can be experienced within those specific contexts or through digital surrogates on the networked web.</a:t>
            </a:r>
          </a:p>
          <a:p>
            <a:pPr lvl="1">
              <a:lnSpc>
                <a:spcPct val="80000"/>
              </a:lnSpc>
            </a:pPr>
            <a:endParaRPr lang="en-US" sz="1100">
              <a:latin typeface="Calibri" charset="0"/>
            </a:endParaRPr>
          </a:p>
          <a:p>
            <a:pPr lvl="1">
              <a:lnSpc>
                <a:spcPct val="80000"/>
              </a:lnSpc>
            </a:pPr>
            <a:r>
              <a:rPr lang="en-US" sz="1100">
                <a:latin typeface="Calibri" charset="0"/>
              </a:rPr>
              <a:t>These new emergent forms of scholarly communication create the kinds of opportunities I have touched on previously - to recast the physical library, to transform the relationship of the library with its researchers (Michael Young quote), to foster creative forms of digitally-centered scholarship, to promote cross-disciplinary work, to re-case the role and skills of librarian collaborators, and to use these spaces as gateways to additional library services and collaborations.</a:t>
            </a:r>
          </a:p>
          <a:p>
            <a:pPr lvl="1">
              <a:lnSpc>
                <a:spcPct val="80000"/>
              </a:lnSpc>
            </a:pPr>
            <a:endParaRPr lang="en-US" sz="1100">
              <a:latin typeface="Calibri" charset="0"/>
            </a:endParaRPr>
          </a:p>
          <a:p>
            <a:pPr lvl="1">
              <a:lnSpc>
                <a:spcPct val="80000"/>
              </a:lnSpc>
            </a:pPr>
            <a:r>
              <a:rPr lang="en-US" sz="1100">
                <a:latin typeface="Calibri" charset="0"/>
              </a:rPr>
              <a:t>Diffusion.</a:t>
            </a:r>
          </a:p>
          <a:p>
            <a:pPr lvl="1">
              <a:lnSpc>
                <a:spcPct val="80000"/>
              </a:lnSpc>
            </a:pPr>
            <a:endParaRPr lang="en-US" sz="1100">
              <a:latin typeface="Calibri" charset="0"/>
            </a:endParaRPr>
          </a:p>
          <a:p>
            <a:pPr lvl="1">
              <a:lnSpc>
                <a:spcPct val="80000"/>
              </a:lnSpc>
            </a:pPr>
            <a:r>
              <a:rPr lang="en-US" sz="1100">
                <a:latin typeface="Calibri" charset="0"/>
              </a:rPr>
              <a:t>Also present significant challenges:</a:t>
            </a:r>
          </a:p>
          <a:p>
            <a:pPr lvl="2">
              <a:lnSpc>
                <a:spcPct val="80000"/>
              </a:lnSpc>
            </a:pPr>
            <a:r>
              <a:rPr lang="en-US" sz="1100">
                <a:latin typeface="Calibri" charset="0"/>
              </a:rPr>
              <a:t>Staff resources.</a:t>
            </a:r>
          </a:p>
          <a:p>
            <a:pPr lvl="2">
              <a:lnSpc>
                <a:spcPct val="80000"/>
              </a:lnSpc>
            </a:pPr>
            <a:r>
              <a:rPr lang="en-US" sz="1100">
                <a:latin typeface="Calibri" charset="0"/>
              </a:rPr>
              <a:t>Project selection and management.</a:t>
            </a:r>
          </a:p>
          <a:p>
            <a:pPr lvl="2">
              <a:lnSpc>
                <a:spcPct val="80000"/>
              </a:lnSpc>
            </a:pPr>
            <a:r>
              <a:rPr lang="en-US" sz="1100">
                <a:latin typeface="Calibri" charset="0"/>
              </a:rPr>
              <a:t>Experiencing created works outside of specific space and time - e.g. creating surrogates of immersive digital scholarship.</a:t>
            </a:r>
          </a:p>
          <a:p>
            <a:pPr lvl="2">
              <a:lnSpc>
                <a:spcPct val="80000"/>
              </a:lnSpc>
            </a:pPr>
            <a:r>
              <a:rPr lang="en-US" sz="1100">
                <a:latin typeface="Calibri" charset="0"/>
              </a:rPr>
              <a:t>Reviewing and credentialing.</a:t>
            </a:r>
          </a:p>
          <a:p>
            <a:pPr lvl="2">
              <a:lnSpc>
                <a:spcPct val="80000"/>
              </a:lnSpc>
            </a:pPr>
            <a:r>
              <a:rPr lang="en-US" sz="1100">
                <a:latin typeface="Calibri" charset="0"/>
              </a:rPr>
              <a:t>Preserving. </a:t>
            </a:r>
          </a:p>
          <a:p>
            <a:pPr lvl="2">
              <a:lnSpc>
                <a:spcPct val="80000"/>
              </a:lnSpc>
            </a:pPr>
            <a:r>
              <a:rPr lang="en-US" sz="1100">
                <a:latin typeface="Calibri" charset="0"/>
              </a:rPr>
              <a:t>More broadly for faculty the incentive and reward infrastructure for these projects is uncertain – particularly across institutions.</a:t>
            </a:r>
          </a:p>
          <a:p>
            <a:pPr lvl="2">
              <a:lnSpc>
                <a:spcPct val="80000"/>
              </a:lnSpc>
            </a:pPr>
            <a:endParaRPr lang="en-US" sz="1100">
              <a:latin typeface="Calibri" charset="0"/>
            </a:endParaRPr>
          </a:p>
          <a:p>
            <a:pPr lvl="1">
              <a:lnSpc>
                <a:spcPct val="80000"/>
              </a:lnSpc>
            </a:pPr>
            <a:r>
              <a:rPr lang="en-US" sz="1100">
                <a:latin typeface="Calibri" charset="0"/>
              </a:rPr>
              <a:t>Absolute no-brainer to build these kinds of spaces and engage scholars in this way.</a:t>
            </a:r>
          </a:p>
          <a:p>
            <a:pPr lvl="1">
              <a:lnSpc>
                <a:spcPct val="80000"/>
              </a:lnSpc>
            </a:pPr>
            <a:endParaRPr lang="en-US" sz="1100">
              <a:latin typeface="Calibri" charset="0"/>
            </a:endParaRPr>
          </a:p>
          <a:p>
            <a:pPr lvl="1">
              <a:lnSpc>
                <a:spcPct val="80000"/>
              </a:lnSpc>
            </a:pPr>
            <a:r>
              <a:rPr lang="en-US" sz="1100">
                <a:latin typeface="Calibri" charset="0"/>
              </a:rPr>
              <a:t>Figuring out some of these challenges – scaling this type of engagement, creating derivative assets for the web, working with the university to address issues such as review and rewards/incentives, and working with funding agencies to conceptualize and understand this type of scholarship is going to be essential as libraries continue to build and evolve these types of spaces.  Our experience has borne out the vast opportunities associated with building such spaces along with the challenges with which we need to wrestle to expand their impact.  2.5 years in and still figuring out how to approach these creative collaborations – having fun doing it.</a:t>
            </a:r>
          </a:p>
        </p:txBody>
      </p:sp>
      <p:sp>
        <p:nvSpPr>
          <p:cNvPr id="1229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15AE5CB5-05C9-1C47-9ED0-04AD7D2CD596}" type="slidenum">
              <a:rPr lang="en-US"/>
              <a:pPr algn="r" eaLnBrk="1" hangingPunct="1"/>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pPr marL="0" indent="0">
              <a:buFontTx/>
              <a:buNone/>
            </a:pPr>
            <a:r>
              <a:rPr lang="en-US" sz="1600" dirty="0" smtClean="0"/>
              <a:t>I’m Mike Nutt, the Director of Visualization Services in our Digital Library Initiatives department. I’d like to describe a few of the projects we’ve done that illustrate how we’re pushing the</a:t>
            </a:r>
            <a:r>
              <a:rPr lang="en-US" sz="1600" baseline="0" dirty="0" smtClean="0"/>
              <a:t> boundaries of</a:t>
            </a:r>
            <a:r>
              <a:rPr lang="en-US" sz="1600" dirty="0" smtClean="0"/>
              <a:t> scholarly communication. </a:t>
            </a:r>
            <a:r>
              <a:rPr lang="en-US" sz="1600" dirty="0" smtClean="0"/>
              <a:t>Each of these represent different approaches</a:t>
            </a:r>
            <a:r>
              <a:rPr lang="en-US" sz="1600" baseline="0" dirty="0" smtClean="0"/>
              <a:t> to engagement with faculty and students in our spaces.</a:t>
            </a:r>
            <a:endParaRPr lang="en-US" sz="1600" dirty="0">
              <a:latin typeface="Calibri" charset="0"/>
            </a:endParaRPr>
          </a:p>
        </p:txBody>
      </p:sp>
      <p:sp>
        <p:nvSpPr>
          <p:cNvPr id="2048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AD573900-4BDC-3A4C-A63D-6A491A494313}" type="slidenum">
              <a:rPr lang="en-US"/>
              <a:pPr algn="r" eaLnBrk="1" hangingPunct="1"/>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2547938" y="696913"/>
            <a:ext cx="1914525" cy="1436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xfrm>
            <a:off x="701675" y="2286000"/>
            <a:ext cx="5607050" cy="6313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I’ll</a:t>
            </a:r>
            <a:r>
              <a:rPr lang="en-US" sz="1400" baseline="0" dirty="0" smtClean="0"/>
              <a:t> </a:t>
            </a:r>
            <a:r>
              <a:rPr lang="en-US" sz="1400" dirty="0" smtClean="0"/>
              <a:t>start with a project I worked on that </a:t>
            </a:r>
            <a:r>
              <a:rPr lang="en-US" sz="1400" dirty="0" smtClean="0"/>
              <a:t>epitomizes this </a:t>
            </a:r>
            <a:r>
              <a:rPr lang="en-US" sz="1400" dirty="0" smtClean="0"/>
              <a:t>idea.  We’ve hosted Universit</a:t>
            </a:r>
            <a:r>
              <a:rPr lang="en-US" sz="1400" baseline="0" dirty="0" smtClean="0"/>
              <a:t>y of San Francisco Professor</a:t>
            </a:r>
            <a:r>
              <a:rPr lang="en-US" sz="1400" dirty="0" smtClean="0"/>
              <a:t> David Silver for each of the last two summers as a Visiting Scholar</a:t>
            </a:r>
            <a:r>
              <a:rPr lang="en-US" sz="1400" baseline="0" dirty="0" smtClean="0"/>
              <a:t>. He’s an </a:t>
            </a:r>
            <a:r>
              <a:rPr lang="en-US" sz="1400" dirty="0" smtClean="0"/>
              <a:t>Associate professor of media studies and environmental studies.</a:t>
            </a:r>
            <a:r>
              <a:rPr lang="en-US" sz="1400" baseline="0" dirty="0" smtClean="0"/>
              <a:t> David really pushed the idea of a lecture into new territory with his work with </a:t>
            </a:r>
            <a:r>
              <a:rPr lang="en-US" sz="1400" baseline="0" dirty="0" smtClean="0"/>
              <a:t>us. I’ll </a:t>
            </a:r>
            <a:r>
              <a:rPr lang="en-US" sz="1400" baseline="0" dirty="0" smtClean="0"/>
              <a:t>explain more about what we did in a second, but just to quickly give you a little background: His research focuses on the Black Mountain </a:t>
            </a:r>
            <a:r>
              <a:rPr lang="en-US" sz="1400" baseline="0" dirty="0" smtClean="0"/>
              <a:t>College, </a:t>
            </a:r>
            <a:r>
              <a:rPr lang="en-US" sz="1400" baseline="0" dirty="0" smtClean="0"/>
              <a:t>which was a fascinating and influential arts school that was founded in 1933 and existed for 23 years. Faculty included </a:t>
            </a:r>
            <a:r>
              <a:rPr lang="en-US" sz="1400" baseline="0" dirty="0" smtClean="0"/>
              <a:t>famous artists</a:t>
            </a:r>
            <a:r>
              <a:rPr lang="en-US" sz="1400" baseline="0" dirty="0" smtClean="0"/>
              <a:t>, poets, and designers like Bucky Fuller, Josef Albers, Charles Olson, and Willem de </a:t>
            </a:r>
            <a:r>
              <a:rPr lang="en-US" sz="1400" baseline="0" dirty="0" err="1" smtClean="0"/>
              <a:t>Kooning</a:t>
            </a:r>
            <a:r>
              <a:rPr lang="en-US" sz="1400" baseline="0" dirty="0" smtClean="0"/>
              <a:t>. It was highly experimental: no grades, no majors, no sports, no Chancellors or provosts, and often no money for salaries.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In each of his residencies, he worked with us over the course of a couple weeks. </a:t>
            </a:r>
            <a:r>
              <a:rPr lang="en-US" sz="1400" dirty="0" smtClean="0"/>
              <a:t>We staged what we called “happenings” that described the history</a:t>
            </a:r>
            <a:r>
              <a:rPr lang="en-US" sz="1400" baseline="0" dirty="0" smtClean="0"/>
              <a:t> </a:t>
            </a:r>
            <a:r>
              <a:rPr lang="en-US" sz="1400" dirty="0" smtClean="0"/>
              <a:t>of the College by moving through the building and using our different visualization spaces to tell different parts</a:t>
            </a:r>
            <a:r>
              <a:rPr lang="en-US" sz="1400" baseline="0" dirty="0" smtClean="0"/>
              <a:t> of the Black Mountain College story. </a:t>
            </a:r>
            <a:r>
              <a:rPr lang="en-US" sz="1400" baseline="0" dirty="0" smtClean="0"/>
              <a:t>We thought of these wandering lectures as an homage to the very first happenings that were staged at Black Mountain College by John Cage and </a:t>
            </a:r>
            <a:r>
              <a:rPr lang="en-US" sz="1400" baseline="0" dirty="0" err="1" smtClean="0"/>
              <a:t>Merce</a:t>
            </a:r>
            <a:r>
              <a:rPr lang="en-US" sz="1400" baseline="0" dirty="0" smtClean="0"/>
              <a:t> Cunningham.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So I’m going to let David speak for himself here and play a </a:t>
            </a:r>
            <a:r>
              <a:rPr lang="en-US" sz="1400" baseline="0" dirty="0" smtClean="0"/>
              <a:t>video clip </a:t>
            </a:r>
            <a:r>
              <a:rPr lang="en-US" sz="1400" baseline="0" dirty="0" smtClean="0"/>
              <a:t>that reinforces what Greg was saying about librarian expertise playing a role in this project. It will also give you a sense of how we moved through the building.</a:t>
            </a:r>
            <a:endParaRPr lang="en-US" sz="1400"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58A4E0D-AF5C-2945-95B2-BE50AC28B0AB}"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2547938" y="696913"/>
            <a:ext cx="1914525" cy="1436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xfrm>
            <a:off x="701675" y="2286000"/>
            <a:ext cx="5607050" cy="6313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So as you can see this physically</a:t>
            </a:r>
            <a:r>
              <a:rPr lang="en-US" sz="1600" baseline="0" dirty="0" smtClean="0"/>
              <a:t> involved </a:t>
            </a:r>
            <a:r>
              <a:rPr lang="en-US" sz="1600" dirty="0" smtClean="0"/>
              <a:t>the audience by moving around the library, presenting different chapters of the story in different spaces around the building.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It’s worth noting that hosting </a:t>
            </a:r>
            <a:r>
              <a:rPr lang="en-US" sz="1600" baseline="0" dirty="0" smtClean="0"/>
              <a:t>a </a:t>
            </a:r>
            <a:r>
              <a:rPr lang="en-US" sz="1600" baseline="0" dirty="0" smtClean="0"/>
              <a:t>visiting scholar gave us a great excuse to engage our local faculty in a conversation about how to use our spaces. David actually invited some of our digital humanities faculty to come critique a first draft of his presentation and that inter-institutional dialog was really valuable for everyone involved.</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58A4E0D-AF5C-2945-95B2-BE50AC28B0AB}"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2344738" y="696913"/>
            <a:ext cx="2320925" cy="1741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xfrm>
            <a:off x="701675" y="2590800"/>
            <a:ext cx="5607050" cy="6008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t>One project I’m really excited about is our Code+Art program</a:t>
            </a:r>
            <a:r>
              <a:rPr lang="en-US" sz="1600" baseline="0" dirty="0" smtClean="0"/>
              <a:t>, which we developed to encourage students to create software-driven generative art for </a:t>
            </a:r>
            <a:r>
              <a:rPr lang="en-US" sz="1600" baseline="0" dirty="0" smtClean="0"/>
              <a:t>our video walls</a:t>
            </a:r>
            <a:r>
              <a:rPr lang="en-US" sz="1600" dirty="0" smtClean="0"/>
              <a:t>. We’ve had one</a:t>
            </a:r>
            <a:r>
              <a:rPr lang="en-US" sz="1600" baseline="0" dirty="0" smtClean="0"/>
              <a:t> successful year of our Code+Art program and are in the middle of our second year, thanks to Christie who has been the primary sponsor of this student visualization contest. Code+Art hits an important strategic target for us because it curates dynamic content that can fill large amounts of screen time with cutting edge, software-driven, interdisciplinary art that combines computational thinking and design thinking. For a library this </a:t>
            </a:r>
            <a:r>
              <a:rPr lang="en-US" sz="1600" baseline="0" dirty="0" smtClean="0"/>
              <a:t>kind of content actually makes </a:t>
            </a:r>
            <a:r>
              <a:rPr lang="en-US" sz="1600" baseline="0" dirty="0" smtClean="0"/>
              <a:t>a lot of </a:t>
            </a:r>
            <a:r>
              <a:rPr lang="en-US" sz="1600" baseline="0" dirty="0" smtClean="0"/>
              <a:t>sense because it’s about </a:t>
            </a:r>
            <a:r>
              <a:rPr lang="en-US" sz="1600" baseline="0" dirty="0" smtClean="0"/>
              <a:t>new ways to perceive and experience large amounts of data</a:t>
            </a:r>
            <a:r>
              <a:rPr lang="en-US" sz="1600" baseline="0" dirty="0" smtClean="0"/>
              <a:t>.</a:t>
            </a:r>
            <a:endParaRPr lang="en-US" sz="1600" baseline="0" dirty="0" smtClean="0"/>
          </a:p>
        </p:txBody>
      </p:sp>
      <p:sp>
        <p:nvSpPr>
          <p:cNvPr id="1843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15305345-DE70-9A45-AA8C-3B608D810B73}" type="slidenum">
              <a:rPr lang="en-US"/>
              <a:pPr algn="r" eaLnBrk="1" hangingPunct="1"/>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7" rIns="93172" bIns="46587" numCol="1" anchor="t" anchorCtr="0" compatLnSpc="1">
            <a:prstTxWarp prst="textNoShape">
              <a:avLst/>
            </a:prstTxWarp>
          </a:bodyPr>
          <a:lstStyle/>
          <a:p>
            <a:r>
              <a:rPr lang="en-US" sz="1600" dirty="0" smtClean="0"/>
              <a:t>This is a picture of the winning team from last year working on their project called Fractal Forrest, which is</a:t>
            </a:r>
            <a:r>
              <a:rPr lang="en-US" sz="1600" baseline="0" dirty="0" smtClean="0"/>
              <a:t> a Processing application that we still have in heavy rotation. I love this picture because it shows a computer science student and a design student working on a piece of digital art in the Hunt Library, who wouldn’t have ever met each other if it weren’t for the Code+Art contest</a:t>
            </a:r>
            <a:r>
              <a:rPr lang="en-US" sz="1600" baseline="0" dirty="0" smtClean="0"/>
              <a:t>. So in this case we’re using a c</a:t>
            </a:r>
            <a:r>
              <a:rPr lang="en-US" sz="1600" dirty="0" smtClean="0">
                <a:latin typeface="Calibri" charset="0"/>
              </a:rPr>
              <a:t>ontest as a model for classroom and student engagement, and providing</a:t>
            </a:r>
            <a:r>
              <a:rPr lang="en-US" sz="1600" baseline="0" dirty="0" smtClean="0">
                <a:latin typeface="Calibri" charset="0"/>
              </a:rPr>
              <a:t> a u</a:t>
            </a:r>
            <a:r>
              <a:rPr lang="en-US" sz="1600" dirty="0" smtClean="0">
                <a:latin typeface="Calibri" charset="0"/>
              </a:rPr>
              <a:t>nique space (physical</a:t>
            </a:r>
            <a:r>
              <a:rPr lang="en-US" sz="1600" baseline="0" dirty="0" smtClean="0">
                <a:latin typeface="Calibri" charset="0"/>
              </a:rPr>
              <a:t> and </a:t>
            </a:r>
            <a:r>
              <a:rPr lang="en-US" sz="1600" dirty="0" smtClean="0">
                <a:latin typeface="Calibri" charset="0"/>
              </a:rPr>
              <a:t>metaphorical) on campus for the interdisciplinary intersection of design &amp; data.</a:t>
            </a:r>
          </a:p>
        </p:txBody>
      </p:sp>
      <p:sp>
        <p:nvSpPr>
          <p:cNvPr id="1946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896938">
              <a:defRPr sz="1200">
                <a:solidFill>
                  <a:schemeClr val="tx1"/>
                </a:solidFill>
                <a:latin typeface="Calibri" charset="0"/>
                <a:ea typeface="ＭＳ Ｐゴシック" charset="0"/>
              </a:defRPr>
            </a:lvl1pPr>
            <a:lvl2pPr marL="728663" indent="-279400" defTabSz="896938">
              <a:defRPr sz="1200">
                <a:solidFill>
                  <a:schemeClr val="tx1"/>
                </a:solidFill>
                <a:latin typeface="Calibri" charset="0"/>
                <a:ea typeface="ＭＳ Ｐゴシック" charset="0"/>
              </a:defRPr>
            </a:lvl2pPr>
            <a:lvl3pPr marL="1122363" indent="-225425" defTabSz="896938">
              <a:defRPr sz="1200">
                <a:solidFill>
                  <a:schemeClr val="tx1"/>
                </a:solidFill>
                <a:latin typeface="Calibri" charset="0"/>
                <a:ea typeface="ＭＳ Ｐゴシック" charset="0"/>
              </a:defRPr>
            </a:lvl3pPr>
            <a:lvl4pPr marL="1570038" indent="-223838" defTabSz="896938">
              <a:defRPr sz="1200">
                <a:solidFill>
                  <a:schemeClr val="tx1"/>
                </a:solidFill>
                <a:latin typeface="Calibri" charset="0"/>
                <a:ea typeface="ＭＳ Ｐゴシック" charset="0"/>
              </a:defRPr>
            </a:lvl4pPr>
            <a:lvl5pPr marL="2019300" indent="-225425" defTabSz="896938">
              <a:defRPr sz="1200">
                <a:solidFill>
                  <a:schemeClr val="tx1"/>
                </a:solidFill>
                <a:latin typeface="Calibri" charset="0"/>
                <a:ea typeface="ＭＳ Ｐゴシック" charset="0"/>
              </a:defRPr>
            </a:lvl5pPr>
            <a:lvl6pPr marL="2476500" indent="-225425" defTabSz="896938" eaLnBrk="0" fontAlgn="base" hangingPunct="0">
              <a:spcBef>
                <a:spcPct val="30000"/>
              </a:spcBef>
              <a:spcAft>
                <a:spcPct val="0"/>
              </a:spcAft>
              <a:defRPr sz="1200">
                <a:solidFill>
                  <a:schemeClr val="tx1"/>
                </a:solidFill>
                <a:latin typeface="Calibri" charset="0"/>
                <a:ea typeface="ＭＳ Ｐゴシック" charset="0"/>
              </a:defRPr>
            </a:lvl6pPr>
            <a:lvl7pPr marL="2933700" indent="-225425" defTabSz="896938" eaLnBrk="0" fontAlgn="base" hangingPunct="0">
              <a:spcBef>
                <a:spcPct val="30000"/>
              </a:spcBef>
              <a:spcAft>
                <a:spcPct val="0"/>
              </a:spcAft>
              <a:defRPr sz="1200">
                <a:solidFill>
                  <a:schemeClr val="tx1"/>
                </a:solidFill>
                <a:latin typeface="Calibri" charset="0"/>
                <a:ea typeface="ＭＳ Ｐゴシック" charset="0"/>
              </a:defRPr>
            </a:lvl7pPr>
            <a:lvl8pPr marL="3390900" indent="-225425" defTabSz="896938" eaLnBrk="0" fontAlgn="base" hangingPunct="0">
              <a:spcBef>
                <a:spcPct val="30000"/>
              </a:spcBef>
              <a:spcAft>
                <a:spcPct val="0"/>
              </a:spcAft>
              <a:defRPr sz="1200">
                <a:solidFill>
                  <a:schemeClr val="tx1"/>
                </a:solidFill>
                <a:latin typeface="Calibri" charset="0"/>
                <a:ea typeface="ＭＳ Ｐゴシック" charset="0"/>
              </a:defRPr>
            </a:lvl8pPr>
            <a:lvl9pPr marL="3848100" indent="-225425" defTabSz="896938"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31643F1E-E87B-0649-9DF6-95248959FF79}" type="slidenum">
              <a:rPr lang="en-US"/>
              <a:pPr algn="r" eaLnBrk="1" hangingPunct="1"/>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2" descr="logo-nam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096000"/>
            <a:ext cx="8477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0"/>
          <p:cNvSpPr>
            <a:spLocks noChangeShapeType="1"/>
          </p:cNvSpPr>
          <p:nvPr/>
        </p:nvSpPr>
        <p:spPr bwMode="auto">
          <a:xfrm>
            <a:off x="457200" y="6019800"/>
            <a:ext cx="81534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smtClean="0"/>
              <a:t>Click to edit Master title style</a:t>
            </a:r>
            <a:endParaRPr lang="en-US" altLang="en-US"/>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smtClean="0"/>
              <a:t>Click to edit Master subtitle style</a:t>
            </a:r>
            <a:endParaRPr lang="en-US" altLang="en-US"/>
          </a:p>
        </p:txBody>
      </p:sp>
      <p:sp>
        <p:nvSpPr>
          <p:cNvPr id="8" name="Rectangle 4"/>
          <p:cNvSpPr>
            <a:spLocks noGrp="1" noChangeArrowheads="1"/>
          </p:cNvSpPr>
          <p:nvPr>
            <p:ph type="dt" sz="half" idx="10"/>
          </p:nvPr>
        </p:nvSpPr>
        <p:spPr/>
        <p:txBody>
          <a:bodyPr/>
          <a:lstStyle>
            <a:lvl1pPr>
              <a:defRPr/>
            </a:lvl1pPr>
          </a:lstStyle>
          <a:p>
            <a:fld id="{0C6FC079-24B9-8843-80D1-40149C461FF8}" type="datetimeFigureOut">
              <a:rPr lang="en-US"/>
              <a:pPr/>
              <a:t>12/14/15</a:t>
            </a:fld>
            <a:endParaRPr lang="en-US"/>
          </a:p>
        </p:txBody>
      </p:sp>
      <p:sp>
        <p:nvSpPr>
          <p:cNvPr id="9"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fld id="{5A8050B3-57C3-E14D-933D-8DD83D48B21B}" type="slidenum">
              <a:rPr lang="en-US"/>
              <a:pPr/>
              <a:t>‹#›</a:t>
            </a:fld>
            <a:endParaRPr lang="en-US"/>
          </a:p>
        </p:txBody>
      </p:sp>
    </p:spTree>
    <p:extLst>
      <p:ext uri="{BB962C8B-B14F-4D97-AF65-F5344CB8AC3E}">
        <p14:creationId xmlns:p14="http://schemas.microsoft.com/office/powerpoint/2010/main" val="2867474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4CDCF413-6A01-C844-BD1A-74346D38930E}" type="datetimeFigureOut">
              <a:rPr lang="en-US"/>
              <a:pPr/>
              <a:t>12/14/15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5F3A1D9-AD32-6441-914C-A107160D79B1}" type="slidenum">
              <a:rPr lang="en-US"/>
              <a:pPr/>
              <a:t>‹#›</a:t>
            </a:fld>
            <a:endParaRPr lang="en-US"/>
          </a:p>
        </p:txBody>
      </p:sp>
    </p:spTree>
    <p:extLst>
      <p:ext uri="{BB962C8B-B14F-4D97-AF65-F5344CB8AC3E}">
        <p14:creationId xmlns:p14="http://schemas.microsoft.com/office/powerpoint/2010/main" val="316071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33AEC5A-1623-B744-A1A5-C1A1A7E41087}" type="datetimeFigureOut">
              <a:rPr lang="en-US"/>
              <a:pPr/>
              <a:t>12/14/15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5C2858-D447-6D46-9D61-0D56E77509F7}" type="slidenum">
              <a:rPr lang="en-US"/>
              <a:pPr/>
              <a:t>‹#›</a:t>
            </a:fld>
            <a:endParaRPr lang="en-US"/>
          </a:p>
        </p:txBody>
      </p:sp>
    </p:spTree>
    <p:extLst>
      <p:ext uri="{BB962C8B-B14F-4D97-AF65-F5344CB8AC3E}">
        <p14:creationId xmlns:p14="http://schemas.microsoft.com/office/powerpoint/2010/main" val="1506990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665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665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68FEAA4B-EA8D-294A-AC61-636689CF4178}" type="datetimeFigureOut">
              <a:rPr lang="en-US"/>
              <a:pPr/>
              <a:t>12/14/15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DFC488-48B7-EA46-93EC-09003B26873C}" type="slidenum">
              <a:rPr lang="en-US"/>
              <a:pPr/>
              <a:t>‹#›</a:t>
            </a:fld>
            <a:endParaRPr lang="en-US"/>
          </a:p>
        </p:txBody>
      </p:sp>
    </p:spTree>
    <p:extLst>
      <p:ext uri="{BB962C8B-B14F-4D97-AF65-F5344CB8AC3E}">
        <p14:creationId xmlns:p14="http://schemas.microsoft.com/office/powerpoint/2010/main" val="11900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147894A-5DD3-F540-807E-46CB57668BEE}" type="datetimeFigureOut">
              <a:rPr lang="en-US"/>
              <a:pPr/>
              <a:t>12/14/15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1F20A0E-5C4D-D244-80EE-77DA46D50217}" type="slidenum">
              <a:rPr lang="en-US"/>
              <a:pPr/>
              <a:t>‹#›</a:t>
            </a:fld>
            <a:endParaRPr lang="en-US"/>
          </a:p>
        </p:txBody>
      </p:sp>
    </p:spTree>
    <p:extLst>
      <p:ext uri="{BB962C8B-B14F-4D97-AF65-F5344CB8AC3E}">
        <p14:creationId xmlns:p14="http://schemas.microsoft.com/office/powerpoint/2010/main" val="1007650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0A0FB242-5CCE-A541-B7DF-0992C4795DD9}" type="datetimeFigureOut">
              <a:rPr lang="en-US"/>
              <a:pPr/>
              <a:t>12/14/15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E99565-A341-DC4D-AEEE-6F1AEB48631E}" type="slidenum">
              <a:rPr lang="en-US"/>
              <a:pPr/>
              <a:t>‹#›</a:t>
            </a:fld>
            <a:endParaRPr lang="en-US"/>
          </a:p>
        </p:txBody>
      </p:sp>
    </p:spTree>
    <p:extLst>
      <p:ext uri="{BB962C8B-B14F-4D97-AF65-F5344CB8AC3E}">
        <p14:creationId xmlns:p14="http://schemas.microsoft.com/office/powerpoint/2010/main" val="367475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CF38B38C-14AA-674C-B9C9-5A900E1CF994}" type="datetimeFigureOut">
              <a:rPr lang="en-US"/>
              <a:pPr/>
              <a:t>12/14/15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640F825-D0FC-974C-AF43-F6847728FEFE}" type="slidenum">
              <a:rPr lang="en-US"/>
              <a:pPr/>
              <a:t>‹#›</a:t>
            </a:fld>
            <a:endParaRPr lang="en-US"/>
          </a:p>
        </p:txBody>
      </p:sp>
    </p:spTree>
    <p:extLst>
      <p:ext uri="{BB962C8B-B14F-4D97-AF65-F5344CB8AC3E}">
        <p14:creationId xmlns:p14="http://schemas.microsoft.com/office/powerpoint/2010/main" val="3450887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A4CF0644-384A-0B4D-8200-BABE087A3615}" type="datetimeFigureOut">
              <a:rPr lang="en-US"/>
              <a:pPr/>
              <a:t>12/14/15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9CC16CF-0244-F649-9FEE-64EC178557E2}" type="slidenum">
              <a:rPr lang="en-US"/>
              <a:pPr/>
              <a:t>‹#›</a:t>
            </a:fld>
            <a:endParaRPr lang="en-US"/>
          </a:p>
        </p:txBody>
      </p:sp>
    </p:spTree>
    <p:extLst>
      <p:ext uri="{BB962C8B-B14F-4D97-AF65-F5344CB8AC3E}">
        <p14:creationId xmlns:p14="http://schemas.microsoft.com/office/powerpoint/2010/main" val="220195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91B6B89D-1C43-F146-8A14-FFB2561FD19C}" type="datetimeFigureOut">
              <a:rPr lang="en-US"/>
              <a:pPr/>
              <a:t>12/14/15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5FB2B7-EE16-1A41-9718-18ECEE64A90B}" type="slidenum">
              <a:rPr lang="en-US"/>
              <a:pPr/>
              <a:t>‹#›</a:t>
            </a:fld>
            <a:endParaRPr lang="en-US"/>
          </a:p>
        </p:txBody>
      </p:sp>
    </p:spTree>
    <p:extLst>
      <p:ext uri="{BB962C8B-B14F-4D97-AF65-F5344CB8AC3E}">
        <p14:creationId xmlns:p14="http://schemas.microsoft.com/office/powerpoint/2010/main" val="37831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5DC765A-CEEB-364D-9B88-8489202DEA2E}" type="datetimeFigureOut">
              <a:rPr lang="en-US"/>
              <a:pPr/>
              <a:t>12/14/15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C74D3DA-AFB5-8F4D-960A-E13E03273451}" type="slidenum">
              <a:rPr lang="en-US"/>
              <a:pPr/>
              <a:t>‹#›</a:t>
            </a:fld>
            <a:endParaRPr lang="en-US"/>
          </a:p>
        </p:txBody>
      </p:sp>
    </p:spTree>
    <p:extLst>
      <p:ext uri="{BB962C8B-B14F-4D97-AF65-F5344CB8AC3E}">
        <p14:creationId xmlns:p14="http://schemas.microsoft.com/office/powerpoint/2010/main" val="195065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69676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07B286C6-40F0-D54B-AB52-1868EB0C55B2}" type="datetimeFigureOut">
              <a:rPr lang="en-US"/>
              <a:pPr/>
              <a:t>12/14/15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EE7399-E0FB-634F-B367-1F4004108F66}" type="slidenum">
              <a:rPr lang="en-US"/>
              <a:pPr/>
              <a:t>‹#›</a:t>
            </a:fld>
            <a:endParaRPr lang="en-US"/>
          </a:p>
        </p:txBody>
      </p:sp>
    </p:spTree>
    <p:extLst>
      <p:ext uri="{BB962C8B-B14F-4D97-AF65-F5344CB8AC3E}">
        <p14:creationId xmlns:p14="http://schemas.microsoft.com/office/powerpoint/2010/main" val="24752852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charset="0"/>
              </a:defRPr>
            </a:lvl1pPr>
          </a:lstStyle>
          <a:p>
            <a:fld id="{E667F57B-CFE4-4F40-B628-901207990C35}" type="datetimeFigureOut">
              <a:rPr lang="en-US"/>
              <a:pPr/>
              <a:t>12/14/15</a:t>
            </a:fld>
            <a:endParaRPr 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auto" hangingPunct="1">
              <a:spcBef>
                <a:spcPts val="0"/>
              </a:spcBef>
              <a:spcAft>
                <a:spcPts val="0"/>
              </a:spcAft>
              <a:defRPr sz="1200">
                <a:latin typeface="+mj-lt"/>
                <a:ea typeface="+mn-ea"/>
              </a:defRPr>
            </a:lvl1pPr>
          </a:lstStyle>
          <a:p>
            <a:pPr>
              <a:defRPr/>
            </a:pPr>
            <a:endParaRPr lang="en-US"/>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charset="0"/>
              </a:defRPr>
            </a:lvl1pPr>
          </a:lstStyle>
          <a:p>
            <a:fld id="{5B780774-831C-6F45-B9B4-3D91160C0F59}" type="slidenum">
              <a:rPr lang="en-US"/>
              <a:pPr/>
              <a:t>‹#›</a:t>
            </a:fld>
            <a:endParaRPr lang="en-US"/>
          </a:p>
        </p:txBody>
      </p:sp>
      <p:sp>
        <p:nvSpPr>
          <p:cNvPr id="10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019800"/>
            <a:ext cx="82296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3" name="Picture 2" descr="logo-name.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6096000"/>
            <a:ext cx="8477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7" r:id="rId1"/>
    <p:sldLayoutId id="2147484067" r:id="rId2"/>
    <p:sldLayoutId id="2147484068" r:id="rId3"/>
    <p:sldLayoutId id="2147484069" r:id="rId4"/>
    <p:sldLayoutId id="2147484070" r:id="rId5"/>
    <p:sldLayoutId id="2147484071" r:id="rId6"/>
    <p:sldLayoutId id="2147484072" r:id="rId7"/>
    <p:sldLayoutId id="2147484078" r:id="rId8"/>
    <p:sldLayoutId id="2147484073" r:id="rId9"/>
    <p:sldLayoutId id="2147484074" r:id="rId10"/>
    <p:sldLayoutId id="2147484075" r:id="rId11"/>
    <p:sldLayoutId id="2147484076" r:id="rId12"/>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4200">
          <a:solidFill>
            <a:schemeClr val="tx2"/>
          </a:solidFill>
          <a:latin typeface="Garamond" pitchFamily="18" charset="0"/>
        </a:defRPr>
      </a:lvl6pPr>
      <a:lvl7pPr marL="914400" algn="l" rtl="0" eaLnBrk="1" fontAlgn="base" hangingPunct="1">
        <a:spcBef>
          <a:spcPct val="0"/>
        </a:spcBef>
        <a:spcAft>
          <a:spcPct val="0"/>
        </a:spcAft>
        <a:defRPr sz="4200">
          <a:solidFill>
            <a:schemeClr val="tx2"/>
          </a:solidFill>
          <a:latin typeface="Garamond" pitchFamily="18" charset="0"/>
        </a:defRPr>
      </a:lvl7pPr>
      <a:lvl8pPr marL="1371600" algn="l" rtl="0" eaLnBrk="1" fontAlgn="base" hangingPunct="1">
        <a:spcBef>
          <a:spcPct val="0"/>
        </a:spcBef>
        <a:spcAft>
          <a:spcPct val="0"/>
        </a:spcAft>
        <a:defRPr sz="4200">
          <a:solidFill>
            <a:schemeClr val="tx2"/>
          </a:solidFill>
          <a:latin typeface="Garamond" pitchFamily="18" charset="0"/>
        </a:defRPr>
      </a:lvl8pPr>
      <a:lvl9pPr marL="1828800" algn="l" rtl="0" eaLnBrk="1" fontAlgn="base" hangingPunct="1">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rgbClr val="FF3300"/>
        </a:buClr>
        <a:buSzPct val="65000"/>
        <a:buFont typeface="Wingdings" charset="0"/>
        <a:buChar char="n"/>
        <a:defRPr sz="30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pitchFamily="-106" charset="-128"/>
          <a:cs typeface="ＭＳ Ｐゴシック"/>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pitchFamily="-106" charset="-128"/>
          <a:cs typeface="ＭＳ Ｐゴシック"/>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pitchFamily="-106" charset="-128"/>
          <a:cs typeface="ＭＳ Ｐゴシック"/>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pitchFamily="-106" charset="-128"/>
          <a:cs typeface="ＭＳ Ｐゴシック"/>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7.xml"/><Relationship Id="rId5"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61975" y="3962400"/>
            <a:ext cx="8229600" cy="1752600"/>
          </a:xfrm>
        </p:spPr>
        <p:txBody>
          <a:bodyPr/>
          <a:lstStyle/>
          <a:p>
            <a:pPr algn="ctr" eaLnBrk="1" hangingPunct="1"/>
            <a:r>
              <a:rPr lang="en-US" sz="4000" b="1">
                <a:solidFill>
                  <a:schemeClr val="bg1"/>
                </a:solidFill>
                <a:latin typeface="Garamond" charset="0"/>
                <a:ea typeface="ＭＳ Ｐゴシック" charset="0"/>
                <a:cs typeface="ＭＳ Ｐゴシック" charset="0"/>
              </a:rPr>
              <a:t>New Models of Content Creation and Scholarship in Spaces</a:t>
            </a:r>
          </a:p>
        </p:txBody>
      </p:sp>
      <p:pic>
        <p:nvPicPr>
          <p:cNvPr id="51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835025"/>
            <a:ext cx="855345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600200"/>
            <a:ext cx="8229600" cy="1143000"/>
          </a:xfrm>
        </p:spPr>
        <p:txBody>
          <a:bodyPr/>
          <a:lstStyle/>
          <a:p>
            <a:pPr marL="0" indent="0" algn="ctr">
              <a:buFont typeface="Wingdings" panose="05000000000000000000" pitchFamily="2" charset="2"/>
              <a:buNone/>
              <a:defRPr/>
            </a:pPr>
            <a:r>
              <a:rPr lang="en-US" sz="3600" b="1" dirty="0" smtClean="0">
                <a:solidFill>
                  <a:schemeClr val="bg1">
                    <a:lumMod val="95000"/>
                  </a:schemeClr>
                </a:solidFill>
              </a:rPr>
              <a:t>New Models of Content Creation and Scholarship in Library Spaces</a:t>
            </a:r>
            <a:endParaRPr lang="en-US" sz="3600" b="1" dirty="0">
              <a:solidFill>
                <a:schemeClr val="bg1">
                  <a:lumMod val="95000"/>
                </a:schemeClr>
              </a:solidFill>
            </a:endParaRPr>
          </a:p>
        </p:txBody>
      </p:sp>
      <p:sp>
        <p:nvSpPr>
          <p:cNvPr id="4" name="TextBox 3"/>
          <p:cNvSpPr txBox="1"/>
          <p:nvPr/>
        </p:nvSpPr>
        <p:spPr>
          <a:xfrm>
            <a:off x="2124075" y="3508375"/>
            <a:ext cx="5105400" cy="18161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2800">
                <a:solidFill>
                  <a:srgbClr val="F2F2F2"/>
                </a:solidFill>
              </a:rPr>
              <a:t>Mike Nutt and Greg Raschke</a:t>
            </a:r>
          </a:p>
          <a:p>
            <a:pPr algn="ctr"/>
            <a:r>
              <a:rPr lang="en-US" sz="2800">
                <a:solidFill>
                  <a:srgbClr val="F2F2F2"/>
                </a:solidFill>
              </a:rPr>
              <a:t>NCSU Libraries</a:t>
            </a:r>
          </a:p>
          <a:p>
            <a:pPr algn="ctr"/>
            <a:endParaRPr lang="en-US" sz="2800">
              <a:solidFill>
                <a:srgbClr val="F2F2F2"/>
              </a:solidFill>
            </a:endParaRPr>
          </a:p>
          <a:p>
            <a:pPr algn="ctr"/>
            <a:r>
              <a:rPr lang="en-US" sz="2800">
                <a:solidFill>
                  <a:srgbClr val="F2F2F2"/>
                </a:solidFill>
              </a:rPr>
              <a:t>CNI – December 2015</a:t>
            </a:r>
          </a:p>
        </p:txBody>
      </p:sp>
    </p:spTree>
    <p:extLst>
      <p:ext uri="{BB962C8B-B14F-4D97-AF65-F5344CB8AC3E}">
        <p14:creationId xmlns:p14="http://schemas.microsoft.com/office/powerpoint/2010/main" val="41526203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7813"/>
            <a:ext cx="84582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4200">
                <a:solidFill>
                  <a:schemeClr val="tx2"/>
                </a:solidFill>
                <a:latin typeface="Garamond" pitchFamily="18" charset="0"/>
              </a:defRPr>
            </a:lvl6pPr>
            <a:lvl7pPr marL="914400" algn="l" rtl="0" eaLnBrk="1" fontAlgn="base" hangingPunct="1">
              <a:spcBef>
                <a:spcPct val="0"/>
              </a:spcBef>
              <a:spcAft>
                <a:spcPct val="0"/>
              </a:spcAft>
              <a:defRPr sz="4200">
                <a:solidFill>
                  <a:schemeClr val="tx2"/>
                </a:solidFill>
                <a:latin typeface="Garamond" pitchFamily="18" charset="0"/>
              </a:defRPr>
            </a:lvl7pPr>
            <a:lvl8pPr marL="1371600" algn="l" rtl="0" eaLnBrk="1" fontAlgn="base" hangingPunct="1">
              <a:spcBef>
                <a:spcPct val="0"/>
              </a:spcBef>
              <a:spcAft>
                <a:spcPct val="0"/>
              </a:spcAft>
              <a:defRPr sz="4200">
                <a:solidFill>
                  <a:schemeClr val="tx2"/>
                </a:solidFill>
                <a:latin typeface="Garamond" pitchFamily="18" charset="0"/>
              </a:defRPr>
            </a:lvl8pPr>
            <a:lvl9pPr marL="1828800" algn="l" rtl="0" eaLnBrk="1" fontAlgn="base" hangingPunct="1">
              <a:spcBef>
                <a:spcPct val="0"/>
              </a:spcBef>
              <a:spcAft>
                <a:spcPct val="0"/>
              </a:spcAft>
              <a:defRPr sz="4200">
                <a:solidFill>
                  <a:schemeClr val="tx2"/>
                </a:solidFill>
                <a:latin typeface="Garamond" pitchFamily="18" charset="0"/>
              </a:defRPr>
            </a:lvl9pPr>
          </a:lstStyle>
          <a:p>
            <a:r>
              <a:rPr lang="en-US" sz="4000" dirty="0" smtClean="0">
                <a:latin typeface="Garamond" charset="0"/>
                <a:ea typeface="ＭＳ Ｐゴシック" charset="0"/>
                <a:cs typeface="ＭＳ Ｐゴシック" charset="0"/>
              </a:rPr>
              <a:t>Virtual Paul’s Cross</a:t>
            </a:r>
            <a:endParaRPr lang="en-US" sz="4000" dirty="0">
              <a:latin typeface="Garamond"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209644" y="1003750"/>
            <a:ext cx="8781956" cy="4939850"/>
          </a:xfrm>
          <a:prstGeom prst="rect">
            <a:avLst/>
          </a:prstGeom>
        </p:spPr>
      </p:pic>
    </p:spTree>
    <p:extLst>
      <p:ext uri="{BB962C8B-B14F-4D97-AF65-F5344CB8AC3E}">
        <p14:creationId xmlns:p14="http://schemas.microsoft.com/office/powerpoint/2010/main" val="27461407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238500" y="2590800"/>
            <a:ext cx="2667000" cy="685800"/>
          </a:xfrm>
          <a:prstGeom prst="rect">
            <a:avLst/>
          </a:prstGeom>
        </p:spPr>
        <p:txBody>
          <a:bodyPr/>
          <a:lstStyle>
            <a:lvl1pPr marL="342900" indent="-342900" algn="l" rtl="0" eaLnBrk="0" fontAlgn="base" hangingPunct="0">
              <a:spcBef>
                <a:spcPct val="20000"/>
              </a:spcBef>
              <a:spcAft>
                <a:spcPct val="0"/>
              </a:spcAft>
              <a:buClr>
                <a:srgbClr val="FF3300"/>
              </a:buClr>
              <a:buSzPct val="65000"/>
              <a:buFont typeface="Wingdings" charset="0"/>
              <a:buChar char="n"/>
              <a:defRPr sz="30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pitchFamily="-106" charset="-128"/>
                <a:cs typeface="ＭＳ Ｐゴシック"/>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pitchFamily="-106" charset="-128"/>
                <a:cs typeface="ＭＳ Ｐゴシック"/>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pitchFamily="-106" charset="-128"/>
                <a:cs typeface="ＭＳ Ｐゴシック"/>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pitchFamily="-106" charset="-128"/>
                <a:cs typeface="ＭＳ Ｐゴシック"/>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indent="0" algn="ctr">
              <a:buFont typeface="Wingdings" panose="05000000000000000000" pitchFamily="2" charset="2"/>
              <a:buNone/>
              <a:defRPr/>
            </a:pPr>
            <a:r>
              <a:rPr lang="en-US" sz="3600" b="1" dirty="0" smtClean="0">
                <a:solidFill>
                  <a:srgbClr val="000000"/>
                </a:solidFill>
              </a:rPr>
              <a:t>Challenges</a:t>
            </a:r>
            <a:endParaRPr lang="en-US" sz="3600" b="1" dirty="0">
              <a:solidFill>
                <a:srgbClr val="000000"/>
              </a:solidFill>
            </a:endParaRPr>
          </a:p>
        </p:txBody>
      </p:sp>
    </p:spTree>
    <p:extLst>
      <p:ext uri="{BB962C8B-B14F-4D97-AF65-F5344CB8AC3E}">
        <p14:creationId xmlns:p14="http://schemas.microsoft.com/office/powerpoint/2010/main" val="23400097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a:lstStyle/>
          <a:p>
            <a:r>
              <a:rPr lang="en-US" dirty="0" smtClean="0">
                <a:latin typeface="Garamond" charset="0"/>
                <a:ea typeface="ＭＳ Ｐゴシック" charset="0"/>
                <a:cs typeface="ＭＳ Ｐゴシック" charset="0"/>
              </a:rPr>
              <a:t>Strategically Managing Staff Resources</a:t>
            </a:r>
            <a:endParaRPr lang="en-US" dirty="0">
              <a:latin typeface="Garamond" charset="0"/>
              <a:ea typeface="ＭＳ Ｐゴシック" charset="0"/>
              <a:cs typeface="ＭＳ Ｐゴシック" charset="0"/>
            </a:endParaRPr>
          </a:p>
        </p:txBody>
      </p:sp>
      <p:pic>
        <p:nvPicPr>
          <p:cNvPr id="2" name="Picture 1" descr="IMG_1708.jpg"/>
          <p:cNvPicPr>
            <a:picLocks noChangeAspect="1"/>
          </p:cNvPicPr>
          <p:nvPr/>
        </p:nvPicPr>
        <p:blipFill rotWithShape="1">
          <a:blip r:embed="rId3">
            <a:extLst>
              <a:ext uri="{28A0092B-C50C-407E-A947-70E740481C1C}">
                <a14:useLocalDpi xmlns:a14="http://schemas.microsoft.com/office/drawing/2010/main" val="0"/>
              </a:ext>
            </a:extLst>
          </a:blip>
          <a:srcRect t="3466" b="2137"/>
          <a:stretch/>
        </p:blipFill>
        <p:spPr>
          <a:xfrm>
            <a:off x="0" y="1074615"/>
            <a:ext cx="9144000" cy="4855308"/>
          </a:xfrm>
          <a:prstGeom prst="rect">
            <a:avLst/>
          </a:prstGeom>
        </p:spPr>
      </p:pic>
    </p:spTree>
    <p:extLst>
      <p:ext uri="{BB962C8B-B14F-4D97-AF65-F5344CB8AC3E}">
        <p14:creationId xmlns:p14="http://schemas.microsoft.com/office/powerpoint/2010/main" val="12318254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a:lstStyle/>
          <a:p>
            <a:r>
              <a:rPr lang="en-US" dirty="0" smtClean="0">
                <a:latin typeface="Garamond" charset="0"/>
                <a:ea typeface="ＭＳ Ｐゴシック" charset="0"/>
                <a:cs typeface="ＭＳ Ｐゴシック" charset="0"/>
              </a:rPr>
              <a:t>Is it a “publication”?</a:t>
            </a:r>
            <a:endParaRPr lang="en-US" dirty="0">
              <a:latin typeface="Garamond" charset="0"/>
              <a:ea typeface="ＭＳ Ｐゴシック" charset="0"/>
              <a:cs typeface="ＭＳ Ｐゴシック" charset="0"/>
            </a:endParaRPr>
          </a:p>
        </p:txBody>
      </p:sp>
      <p:pic>
        <p:nvPicPr>
          <p:cNvPr id="3" name="Picture 2" descr="Code+ART_047.jpg"/>
          <p:cNvPicPr>
            <a:picLocks noChangeAspect="1"/>
          </p:cNvPicPr>
          <p:nvPr/>
        </p:nvPicPr>
        <p:blipFill rotWithShape="1">
          <a:blip r:embed="rId3" cstate="print">
            <a:extLst>
              <a:ext uri="{28A0092B-C50C-407E-A947-70E740481C1C}">
                <a14:useLocalDpi xmlns:a14="http://schemas.microsoft.com/office/drawing/2010/main" val="0"/>
              </a:ext>
            </a:extLst>
          </a:blip>
          <a:srcRect l="175" t="6447" r="-175" b="15236"/>
          <a:stretch/>
        </p:blipFill>
        <p:spPr>
          <a:xfrm>
            <a:off x="15978" y="1143000"/>
            <a:ext cx="9137904" cy="4776635"/>
          </a:xfrm>
          <a:prstGeom prst="rect">
            <a:avLst/>
          </a:prstGeom>
        </p:spPr>
      </p:pic>
    </p:spTree>
    <p:extLst>
      <p:ext uri="{BB962C8B-B14F-4D97-AF65-F5344CB8AC3E}">
        <p14:creationId xmlns:p14="http://schemas.microsoft.com/office/powerpoint/2010/main" val="35393623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a:lstStyle/>
          <a:p>
            <a:r>
              <a:rPr lang="en-US" dirty="0" smtClean="0">
                <a:latin typeface="Garamond" charset="0"/>
                <a:ea typeface="ＭＳ Ｐゴシック" charset="0"/>
                <a:cs typeface="ＭＳ Ｐゴシック" charset="0"/>
              </a:rPr>
              <a:t>Reproduction</a:t>
            </a:r>
            <a:endParaRPr lang="en-US" dirty="0">
              <a:latin typeface="Garamond" charset="0"/>
              <a:ea typeface="ＭＳ Ｐゴシック" charset="0"/>
              <a:cs typeface="ＭＳ Ｐゴシック" charset="0"/>
            </a:endParaRPr>
          </a:p>
        </p:txBody>
      </p:sp>
      <p:pic>
        <p:nvPicPr>
          <p:cNvPr id="2" name="Picture 1" descr="IMG_20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066800"/>
            <a:ext cx="7239000" cy="4824822"/>
          </a:xfrm>
          <a:prstGeom prst="rect">
            <a:avLst/>
          </a:prstGeom>
        </p:spPr>
      </p:pic>
    </p:spTree>
    <p:extLst>
      <p:ext uri="{BB962C8B-B14F-4D97-AF65-F5344CB8AC3E}">
        <p14:creationId xmlns:p14="http://schemas.microsoft.com/office/powerpoint/2010/main" val="32488078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a:lstStyle/>
          <a:p>
            <a:r>
              <a:rPr lang="en-US" dirty="0" smtClean="0">
                <a:latin typeface="Garamond" charset="0"/>
                <a:ea typeface="ＭＳ Ｐゴシック" charset="0"/>
                <a:cs typeface="ＭＳ Ｐゴシック" charset="0"/>
              </a:rPr>
              <a:t>Dissemination</a:t>
            </a:r>
            <a:endParaRPr lang="en-US" dirty="0">
              <a:latin typeface="Garamond"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76200" y="1341654"/>
            <a:ext cx="8991600" cy="4227629"/>
          </a:xfrm>
          <a:prstGeom prst="rect">
            <a:avLst/>
          </a:prstGeom>
        </p:spPr>
      </p:pic>
    </p:spTree>
    <p:extLst>
      <p:ext uri="{BB962C8B-B14F-4D97-AF65-F5344CB8AC3E}">
        <p14:creationId xmlns:p14="http://schemas.microsoft.com/office/powerpoint/2010/main" val="19458298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61975" y="3962400"/>
            <a:ext cx="8229600" cy="1752600"/>
          </a:xfrm>
        </p:spPr>
        <p:txBody>
          <a:bodyPr/>
          <a:lstStyle/>
          <a:p>
            <a:pPr algn="ctr" eaLnBrk="1" hangingPunct="1"/>
            <a:r>
              <a:rPr lang="en-US" sz="4000" b="1" dirty="0">
                <a:solidFill>
                  <a:schemeClr val="bg1"/>
                </a:solidFill>
                <a:latin typeface="Garamond" charset="0"/>
                <a:ea typeface="ＭＳ Ｐゴシック" charset="0"/>
                <a:cs typeface="ＭＳ Ｐゴシック" charset="0"/>
              </a:rPr>
              <a:t>New Models of Content Creation and Scholarship in Spaces</a:t>
            </a:r>
          </a:p>
        </p:txBody>
      </p:sp>
      <p:sp>
        <p:nvSpPr>
          <p:cNvPr id="3" name="Content Placeholder 2"/>
          <p:cNvSpPr>
            <a:spLocks noGrp="1"/>
          </p:cNvSpPr>
          <p:nvPr>
            <p:ph idx="1"/>
          </p:nvPr>
        </p:nvSpPr>
        <p:spPr>
          <a:xfrm>
            <a:off x="457200" y="1600200"/>
            <a:ext cx="8229600" cy="1143000"/>
          </a:xfrm>
        </p:spPr>
        <p:txBody>
          <a:bodyPr/>
          <a:lstStyle/>
          <a:p>
            <a:pPr marL="0" indent="0" algn="ctr">
              <a:buFont typeface="Wingdings" panose="05000000000000000000" pitchFamily="2" charset="2"/>
              <a:buNone/>
              <a:defRPr/>
            </a:pPr>
            <a:r>
              <a:rPr lang="en-US" sz="3600" b="1" dirty="0" smtClean="0">
                <a:solidFill>
                  <a:srgbClr val="000000"/>
                </a:solidFill>
              </a:rPr>
              <a:t>New Models of Content Creation and Scholarship in Library Spaces</a:t>
            </a:r>
            <a:endParaRPr lang="en-US" sz="3600" b="1" dirty="0">
              <a:solidFill>
                <a:srgbClr val="000000"/>
              </a:solidFill>
            </a:endParaRPr>
          </a:p>
        </p:txBody>
      </p:sp>
      <p:sp>
        <p:nvSpPr>
          <p:cNvPr id="4" name="TextBox 3"/>
          <p:cNvSpPr txBox="1"/>
          <p:nvPr/>
        </p:nvSpPr>
        <p:spPr>
          <a:xfrm>
            <a:off x="2124075" y="3508375"/>
            <a:ext cx="5105400" cy="18161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2800">
                <a:solidFill>
                  <a:srgbClr val="000000"/>
                </a:solidFill>
              </a:rPr>
              <a:t>Mike Nutt and Greg Raschke</a:t>
            </a:r>
          </a:p>
          <a:p>
            <a:pPr algn="ctr"/>
            <a:r>
              <a:rPr lang="en-US" sz="2800">
                <a:solidFill>
                  <a:srgbClr val="000000"/>
                </a:solidFill>
              </a:rPr>
              <a:t>NCSU Libraries</a:t>
            </a:r>
          </a:p>
          <a:p>
            <a:pPr algn="ctr"/>
            <a:endParaRPr lang="en-US" sz="2800">
              <a:solidFill>
                <a:srgbClr val="000000"/>
              </a:solidFill>
            </a:endParaRPr>
          </a:p>
          <a:p>
            <a:pPr algn="ctr"/>
            <a:r>
              <a:rPr lang="en-US" sz="2800">
                <a:solidFill>
                  <a:srgbClr val="000000"/>
                </a:solidFill>
              </a:rPr>
              <a:t>CNI – December 2015</a:t>
            </a:r>
          </a:p>
        </p:txBody>
      </p:sp>
    </p:spTree>
    <p:extLst>
      <p:ext uri="{BB962C8B-B14F-4D97-AF65-F5344CB8AC3E}">
        <p14:creationId xmlns:p14="http://schemas.microsoft.com/office/powerpoint/2010/main" val="35171893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3" descr="Embedded image perma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1458913"/>
            <a:ext cx="57054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1" descr="Students working on the Lake Raleigh Woods proj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1204913"/>
            <a:ext cx="70199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1"/>
          <p:cNvSpPr>
            <a:spLocks noGrp="1"/>
          </p:cNvSpPr>
          <p:nvPr>
            <p:ph type="title"/>
          </p:nvPr>
        </p:nvSpPr>
        <p:spPr/>
        <p:txBody>
          <a:bodyPr/>
          <a:lstStyle/>
          <a:p>
            <a:r>
              <a:rPr lang="en-US" sz="4000">
                <a:latin typeface="Garamond" charset="0"/>
                <a:ea typeface="ＭＳ Ｐゴシック" charset="0"/>
                <a:cs typeface="ＭＳ Ｐゴシック" charset="0"/>
              </a:rPr>
              <a:t>Broader Context</a:t>
            </a:r>
          </a:p>
        </p:txBody>
      </p:sp>
      <p:pic>
        <p:nvPicPr>
          <p:cNvPr id="7173" name="Picture 5" descr="The Game La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66788"/>
            <a:ext cx="65532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 descr="The Hunt Library at Sun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896938"/>
            <a:ext cx="86868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3904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38150" y="247650"/>
            <a:ext cx="8229600" cy="1139825"/>
          </a:xfrm>
        </p:spPr>
        <p:txBody>
          <a:bodyPr/>
          <a:lstStyle/>
          <a:p>
            <a:r>
              <a:rPr lang="en-US" sz="4000">
                <a:latin typeface="Garamond" charset="0"/>
                <a:ea typeface="ＭＳ Ｐゴシック" charset="0"/>
                <a:cs typeface="ＭＳ Ｐゴシック" charset="0"/>
              </a:rPr>
              <a:t>Project Incubation and Early Adoption </a:t>
            </a:r>
          </a:p>
        </p:txBody>
      </p:sp>
      <p:pic>
        <p:nvPicPr>
          <p:cNvPr id="92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1071563"/>
            <a:ext cx="89535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2206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p:txBody>
          <a:bodyPr/>
          <a:lstStyle/>
          <a:p>
            <a:r>
              <a:rPr lang="en-US">
                <a:latin typeface="Garamond" charset="0"/>
                <a:ea typeface="ＭＳ Ｐゴシック" charset="0"/>
                <a:cs typeface="ＭＳ Ｐゴシック" charset="0"/>
              </a:rPr>
              <a:t>Realization</a:t>
            </a:r>
          </a:p>
        </p:txBody>
      </p:sp>
      <p:pic>
        <p:nvPicPr>
          <p:cNvPr id="112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913" y="1066800"/>
            <a:ext cx="8537575"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2"/>
          <p:cNvSpPr txBox="1">
            <a:spLocks noChangeArrowheads="1"/>
          </p:cNvSpPr>
          <p:nvPr/>
        </p:nvSpPr>
        <p:spPr bwMode="auto">
          <a:xfrm>
            <a:off x="1244600" y="3232150"/>
            <a:ext cx="6934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800" b="1">
                <a:solidFill>
                  <a:schemeClr val="bg1"/>
                </a:solidFill>
              </a:rPr>
              <a:t>“The most important factor to the design of the Hunt Library as a research component at NCSU is the </a:t>
            </a:r>
            <a:r>
              <a:rPr lang="en-US" sz="2800" b="1" i="1">
                <a:solidFill>
                  <a:schemeClr val="bg1"/>
                </a:solidFill>
              </a:rPr>
              <a:t>new relationship </a:t>
            </a:r>
            <a:r>
              <a:rPr lang="en-US" sz="2800" b="1">
                <a:solidFill>
                  <a:schemeClr val="bg1"/>
                </a:solidFill>
              </a:rPr>
              <a:t>between the library and the faculty member.” – Michael Young, Computer Science, NC State.</a:t>
            </a:r>
          </a:p>
        </p:txBody>
      </p:sp>
    </p:spTree>
    <p:extLst>
      <p:ext uri="{BB962C8B-B14F-4D97-AF65-F5344CB8AC3E}">
        <p14:creationId xmlns:p14="http://schemas.microsoft.com/office/powerpoint/2010/main" val="31998205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09950" y="2590800"/>
            <a:ext cx="2324100" cy="685800"/>
          </a:xfrm>
          <a:prstGeom prst="rect">
            <a:avLst/>
          </a:prstGeom>
        </p:spPr>
        <p:txBody>
          <a:bodyPr/>
          <a:lstStyle>
            <a:lvl1pPr marL="342900" indent="-342900" algn="l" rtl="0" eaLnBrk="0" fontAlgn="base" hangingPunct="0">
              <a:spcBef>
                <a:spcPct val="20000"/>
              </a:spcBef>
              <a:spcAft>
                <a:spcPct val="0"/>
              </a:spcAft>
              <a:buClr>
                <a:srgbClr val="FF3300"/>
              </a:buClr>
              <a:buSzPct val="65000"/>
              <a:buFont typeface="Wingdings" charset="0"/>
              <a:buChar char="n"/>
              <a:defRPr sz="30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pitchFamily="-106" charset="-128"/>
                <a:cs typeface="ＭＳ Ｐゴシック"/>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pitchFamily="-106" charset="-128"/>
                <a:cs typeface="ＭＳ Ｐゴシック"/>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pitchFamily="-106" charset="-128"/>
                <a:cs typeface="ＭＳ Ｐゴシック"/>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pitchFamily="-106" charset="-128"/>
                <a:cs typeface="ＭＳ Ｐゴシック"/>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indent="0" algn="ctr">
              <a:buFont typeface="Wingdings" panose="05000000000000000000" pitchFamily="2" charset="2"/>
              <a:buNone/>
              <a:defRPr/>
            </a:pPr>
            <a:r>
              <a:rPr lang="en-US" sz="3600" b="1" dirty="0" smtClean="0"/>
              <a:t>Examples</a:t>
            </a:r>
            <a:endParaRPr lang="en-US" sz="3600" b="1"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z="4000" dirty="0" smtClean="0">
                <a:latin typeface="Garamond" charset="0"/>
                <a:ea typeface="ＭＳ Ｐゴシック" charset="0"/>
                <a:cs typeface="ＭＳ Ｐゴシック" charset="0"/>
              </a:rPr>
              <a:t>Visiting Scholar: A Happening</a:t>
            </a:r>
            <a:endParaRPr lang="en-US" sz="4000" dirty="0">
              <a:latin typeface="Garamond" charset="0"/>
              <a:ea typeface="ＭＳ Ｐゴシック" charset="0"/>
              <a:cs typeface="ＭＳ Ｐゴシック" charset="0"/>
            </a:endParaRPr>
          </a:p>
        </p:txBody>
      </p:sp>
      <p:pic>
        <p:nvPicPr>
          <p:cNvPr id="2" name="Picture 1" descr="SilverPointingInTandV.png"/>
          <p:cNvPicPr>
            <a:picLocks noChangeAspect="1"/>
          </p:cNvPicPr>
          <p:nvPr/>
        </p:nvPicPr>
        <p:blipFill rotWithShape="1">
          <a:blip r:embed="rId3">
            <a:extLst>
              <a:ext uri="{28A0092B-C50C-407E-A947-70E740481C1C}">
                <a14:useLocalDpi xmlns:a14="http://schemas.microsoft.com/office/drawing/2010/main" val="0"/>
              </a:ext>
            </a:extLst>
          </a:blip>
          <a:srcRect r="41" b="13095"/>
          <a:stretch/>
        </p:blipFill>
        <p:spPr>
          <a:xfrm>
            <a:off x="381000" y="1066800"/>
            <a:ext cx="8340466" cy="4834161"/>
          </a:xfrm>
          <a:prstGeom prst="rect">
            <a:avLst/>
          </a:prstGeom>
        </p:spPr>
      </p:pic>
      <p:sp>
        <p:nvSpPr>
          <p:cNvPr id="3" name="TextBox 2"/>
          <p:cNvSpPr txBox="1"/>
          <p:nvPr/>
        </p:nvSpPr>
        <p:spPr>
          <a:xfrm>
            <a:off x="914400" y="1447800"/>
            <a:ext cx="2919264" cy="523220"/>
          </a:xfrm>
          <a:prstGeom prst="rect">
            <a:avLst/>
          </a:prstGeom>
          <a:noFill/>
        </p:spPr>
        <p:txBody>
          <a:bodyPr wrap="none" rtlCol="0">
            <a:spAutoFit/>
          </a:bodyPr>
          <a:lstStyle/>
          <a:p>
            <a:r>
              <a:rPr lang="en-US" sz="2800" dirty="0" err="1" smtClean="0">
                <a:solidFill>
                  <a:srgbClr val="FFFF00"/>
                </a:solidFill>
              </a:rPr>
              <a:t>go.ncsu.edu</a:t>
            </a:r>
            <a:r>
              <a:rPr lang="en-US" sz="2800" dirty="0" smtClean="0">
                <a:solidFill>
                  <a:srgbClr val="FFFF00"/>
                </a:solidFill>
              </a:rPr>
              <a:t>/</a:t>
            </a:r>
            <a:r>
              <a:rPr lang="en-US" sz="2800" dirty="0" err="1" smtClean="0">
                <a:solidFill>
                  <a:srgbClr val="FFFF00"/>
                </a:solidFill>
              </a:rPr>
              <a:t>bmc</a:t>
            </a:r>
            <a:endParaRPr lang="en-US" sz="28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z="4000" dirty="0" smtClean="0">
                <a:latin typeface="Garamond" charset="0"/>
                <a:ea typeface="ＭＳ Ｐゴシック" charset="0"/>
                <a:cs typeface="ＭＳ Ｐゴシック" charset="0"/>
              </a:rPr>
              <a:t>Visiting Scholar: A Happening</a:t>
            </a:r>
            <a:endParaRPr lang="en-US" sz="4000" dirty="0">
              <a:latin typeface="Garamond" charset="0"/>
              <a:ea typeface="ＭＳ Ｐゴシック" charset="0"/>
              <a:cs typeface="ＭＳ Ｐゴシック" charset="0"/>
            </a:endParaRPr>
          </a:p>
        </p:txBody>
      </p:sp>
      <p:pic>
        <p:nvPicPr>
          <p:cNvPr id="4" name="Silver Edit 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067" y="1066800"/>
            <a:ext cx="8415867" cy="4733925"/>
          </a:xfrm>
          <a:prstGeom prst="rect">
            <a:avLst/>
          </a:prstGeom>
        </p:spPr>
      </p:pic>
    </p:spTree>
    <p:extLst>
      <p:ext uri="{BB962C8B-B14F-4D97-AF65-F5344CB8AC3E}">
        <p14:creationId xmlns:p14="http://schemas.microsoft.com/office/powerpoint/2010/main" val="3290338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7813"/>
            <a:ext cx="8458200" cy="1139825"/>
          </a:xfrm>
        </p:spPr>
        <p:txBody>
          <a:bodyPr/>
          <a:lstStyle/>
          <a:p>
            <a:r>
              <a:rPr lang="en-US" sz="4000" dirty="0" smtClean="0">
                <a:latin typeface="Garamond" charset="0"/>
                <a:ea typeface="ＭＳ Ｐゴシック" charset="0"/>
                <a:cs typeface="ＭＳ Ｐゴシック" charset="0"/>
              </a:rPr>
              <a:t>Code+Art: Interdisciplinary Connections</a:t>
            </a:r>
            <a:endParaRPr lang="en-US" sz="4000" dirty="0">
              <a:latin typeface="Garamond" charset="0"/>
              <a:ea typeface="ＭＳ Ｐゴシック" charset="0"/>
              <a:cs typeface="ＭＳ Ｐゴシック" charset="0"/>
            </a:endParaRPr>
          </a:p>
        </p:txBody>
      </p:sp>
      <p:sp>
        <p:nvSpPr>
          <p:cNvPr id="6152" name="TextBox 11"/>
          <p:cNvSpPr txBox="1">
            <a:spLocks noChangeArrowheads="1"/>
          </p:cNvSpPr>
          <p:nvPr/>
        </p:nvSpPr>
        <p:spPr bwMode="auto">
          <a:xfrm>
            <a:off x="0" y="46482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5400" b="1" dirty="0" err="1" smtClean="0">
                <a:solidFill>
                  <a:srgbClr val="FF0000"/>
                </a:solidFill>
              </a:rPr>
              <a:t>lib.ncsu.edu</a:t>
            </a:r>
            <a:r>
              <a:rPr lang="en-US" sz="5400" b="1" dirty="0" smtClean="0">
                <a:solidFill>
                  <a:srgbClr val="FF0000"/>
                </a:solidFill>
              </a:rPr>
              <a:t>/</a:t>
            </a:r>
            <a:r>
              <a:rPr lang="en-US" sz="5400" b="1" dirty="0" err="1" smtClean="0">
                <a:solidFill>
                  <a:srgbClr val="FF0000"/>
                </a:solidFill>
              </a:rPr>
              <a:t>codeart</a:t>
            </a:r>
            <a:endParaRPr lang="en-US" sz="5400" b="1" dirty="0">
              <a:solidFill>
                <a:srgbClr val="FF0000"/>
              </a:solidFill>
            </a:endParaRPr>
          </a:p>
        </p:txBody>
      </p:sp>
      <p:pic>
        <p:nvPicPr>
          <p:cNvPr id="9" name="Picture 8" descr="CodeArt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1162"/>
            <a:ext cx="9144000" cy="2334638"/>
          </a:xfrm>
          <a:prstGeom prst="rect">
            <a:avLst/>
          </a:prstGeom>
        </p:spPr>
      </p:pic>
      <p:grpSp>
        <p:nvGrpSpPr>
          <p:cNvPr id="10" name="Group 9"/>
          <p:cNvGrpSpPr/>
          <p:nvPr/>
        </p:nvGrpSpPr>
        <p:grpSpPr>
          <a:xfrm>
            <a:off x="1447800" y="1219200"/>
            <a:ext cx="6314841" cy="703385"/>
            <a:chOff x="1344245" y="5763846"/>
            <a:chExt cx="6314841" cy="703385"/>
          </a:xfrm>
        </p:grpSpPr>
        <p:pic>
          <p:nvPicPr>
            <p:cNvPr id="11" name="Picture 10" descr="Code + Art email invite3.pdf"/>
            <p:cNvPicPr>
              <a:picLocks noChangeAspect="1"/>
            </p:cNvPicPr>
            <p:nvPr/>
          </p:nvPicPr>
          <p:blipFill rotWithShape="1">
            <a:blip r:embed="rId4">
              <a:extLst>
                <a:ext uri="{28A0092B-C50C-407E-A947-70E740481C1C}">
                  <a14:useLocalDpi xmlns:a14="http://schemas.microsoft.com/office/drawing/2010/main" val="0"/>
                </a:ext>
              </a:extLst>
            </a:blip>
            <a:srcRect l="61112" t="88165" r="13675" b="6066"/>
            <a:stretch/>
          </p:blipFill>
          <p:spPr>
            <a:xfrm>
              <a:off x="1344245" y="5763846"/>
              <a:ext cx="2305539" cy="703385"/>
            </a:xfrm>
            <a:prstGeom prst="rect">
              <a:avLst/>
            </a:prstGeom>
          </p:spPr>
        </p:pic>
        <p:pic>
          <p:nvPicPr>
            <p:cNvPr id="12" name="Picture 11" descr="Code + Art email invite3.pdf"/>
            <p:cNvPicPr>
              <a:picLocks noChangeAspect="1"/>
            </p:cNvPicPr>
            <p:nvPr/>
          </p:nvPicPr>
          <p:blipFill rotWithShape="1">
            <a:blip r:embed="rId4">
              <a:extLst>
                <a:ext uri="{28A0092B-C50C-407E-A947-70E740481C1C}">
                  <a14:useLocalDpi xmlns:a14="http://schemas.microsoft.com/office/drawing/2010/main" val="0"/>
                </a:ext>
              </a:extLst>
            </a:blip>
            <a:srcRect l="7735" t="88165" r="53376" b="6066"/>
            <a:stretch/>
          </p:blipFill>
          <p:spPr>
            <a:xfrm>
              <a:off x="4103086" y="5763846"/>
              <a:ext cx="3556000" cy="703385"/>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127.JPG"/>
          <p:cNvPicPr>
            <a:picLocks noChangeAspect="1"/>
          </p:cNvPicPr>
          <p:nvPr/>
        </p:nvPicPr>
        <p:blipFill rotWithShape="1">
          <a:blip r:embed="rId3">
            <a:extLst>
              <a:ext uri="{28A0092B-C50C-407E-A947-70E740481C1C}">
                <a14:useLocalDpi xmlns:a14="http://schemas.microsoft.com/office/drawing/2010/main" val="0"/>
              </a:ext>
            </a:extLst>
          </a:blip>
          <a:srcRect b="23320"/>
          <a:stretch/>
        </p:blipFill>
        <p:spPr>
          <a:xfrm>
            <a:off x="381000" y="1143000"/>
            <a:ext cx="8305800" cy="4776635"/>
          </a:xfrm>
          <a:prstGeom prst="rect">
            <a:avLst/>
          </a:prstGeom>
        </p:spPr>
      </p:pic>
      <p:sp>
        <p:nvSpPr>
          <p:cNvPr id="5" name="Title 1"/>
          <p:cNvSpPr txBox="1">
            <a:spLocks/>
          </p:cNvSpPr>
          <p:nvPr/>
        </p:nvSpPr>
        <p:spPr>
          <a:xfrm>
            <a:off x="457200" y="277813"/>
            <a:ext cx="84582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200">
                <a:solidFill>
                  <a:schemeClr val="tx2"/>
                </a:solidFill>
                <a:latin typeface="Garamond" pitchFamily="18"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4200">
                <a:solidFill>
                  <a:schemeClr val="tx2"/>
                </a:solidFill>
                <a:latin typeface="Garamond" pitchFamily="18" charset="0"/>
              </a:defRPr>
            </a:lvl6pPr>
            <a:lvl7pPr marL="914400" algn="l" rtl="0" eaLnBrk="1" fontAlgn="base" hangingPunct="1">
              <a:spcBef>
                <a:spcPct val="0"/>
              </a:spcBef>
              <a:spcAft>
                <a:spcPct val="0"/>
              </a:spcAft>
              <a:defRPr sz="4200">
                <a:solidFill>
                  <a:schemeClr val="tx2"/>
                </a:solidFill>
                <a:latin typeface="Garamond" pitchFamily="18" charset="0"/>
              </a:defRPr>
            </a:lvl7pPr>
            <a:lvl8pPr marL="1371600" algn="l" rtl="0" eaLnBrk="1" fontAlgn="base" hangingPunct="1">
              <a:spcBef>
                <a:spcPct val="0"/>
              </a:spcBef>
              <a:spcAft>
                <a:spcPct val="0"/>
              </a:spcAft>
              <a:defRPr sz="4200">
                <a:solidFill>
                  <a:schemeClr val="tx2"/>
                </a:solidFill>
                <a:latin typeface="Garamond" pitchFamily="18" charset="0"/>
              </a:defRPr>
            </a:lvl8pPr>
            <a:lvl9pPr marL="1828800" algn="l" rtl="0" eaLnBrk="1" fontAlgn="base" hangingPunct="1">
              <a:spcBef>
                <a:spcPct val="0"/>
              </a:spcBef>
              <a:spcAft>
                <a:spcPct val="0"/>
              </a:spcAft>
              <a:defRPr sz="4200">
                <a:solidFill>
                  <a:schemeClr val="tx2"/>
                </a:solidFill>
                <a:latin typeface="Garamond" pitchFamily="18" charset="0"/>
              </a:defRPr>
            </a:lvl9pPr>
          </a:lstStyle>
          <a:p>
            <a:r>
              <a:rPr lang="en-US" sz="4000" smtClean="0">
                <a:latin typeface="Garamond" charset="0"/>
                <a:ea typeface="ＭＳ Ｐゴシック" charset="0"/>
                <a:cs typeface="ＭＳ Ｐゴシック" charset="0"/>
              </a:rPr>
              <a:t>Code+Art: Interdisciplinary Connections</a:t>
            </a:r>
            <a:endParaRPr lang="en-US" sz="4000" dirty="0">
              <a:latin typeface="Garamond"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dg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Lib Reps Fall 2009_1</Template>
  <TotalTime>7714</TotalTime>
  <Words>2677</Words>
  <Application>Microsoft Macintosh PowerPoint</Application>
  <PresentationFormat>On-screen Show (4:3)</PresentationFormat>
  <Paragraphs>131</Paragraphs>
  <Slides>16</Slides>
  <Notes>16</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Edge</vt:lpstr>
      <vt:lpstr>New Models of Content Creation and Scholarship in Spaces</vt:lpstr>
      <vt:lpstr>Broader Context</vt:lpstr>
      <vt:lpstr>Project Incubation and Early Adoption </vt:lpstr>
      <vt:lpstr>Realization</vt:lpstr>
      <vt:lpstr>PowerPoint Presentation</vt:lpstr>
      <vt:lpstr>Visiting Scholar: A Happening</vt:lpstr>
      <vt:lpstr>Visiting Scholar: A Happening</vt:lpstr>
      <vt:lpstr>Code+Art: Interdisciplinary Connections</vt:lpstr>
      <vt:lpstr>PowerPoint Presentation</vt:lpstr>
      <vt:lpstr>PowerPoint Presentation</vt:lpstr>
      <vt:lpstr>PowerPoint Presentation</vt:lpstr>
      <vt:lpstr>Strategically Managing Staff Resources</vt:lpstr>
      <vt:lpstr>Is it a “publication”?</vt:lpstr>
      <vt:lpstr>Reproduction</vt:lpstr>
      <vt:lpstr>Dissemination</vt:lpstr>
      <vt:lpstr>New Models of Content Creation and Scholarship in Spaces</vt:lpstr>
    </vt:vector>
  </TitlesOfParts>
  <Manager/>
  <Company>NCSU Libraries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Models of Content Creation and Scholarship at the Intersection of Library Spaces, Technologies, and Expertise</dc:title>
  <dc:subject/>
  <dc:creator>Raschke, Nutt</dc:creator>
  <cp:keywords/>
  <dc:description/>
  <cp:lastModifiedBy>Mike Nutt</cp:lastModifiedBy>
  <cp:revision>195</cp:revision>
  <cp:lastPrinted>2015-10-02T18:18:55Z</cp:lastPrinted>
  <dcterms:created xsi:type="dcterms:W3CDTF">2009-09-16T16:08:37Z</dcterms:created>
  <dcterms:modified xsi:type="dcterms:W3CDTF">2015-12-14T14:06:58Z</dcterms:modified>
  <cp:category/>
</cp:coreProperties>
</file>